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002" r:id="rId2"/>
    <p:sldId id="997" r:id="rId3"/>
    <p:sldId id="998" r:id="rId4"/>
    <p:sldId id="1000" r:id="rId5"/>
    <p:sldId id="1006" r:id="rId6"/>
    <p:sldId id="1007" r:id="rId7"/>
    <p:sldId id="1003" r:id="rId8"/>
    <p:sldId id="1004" r:id="rId9"/>
    <p:sldId id="1010" r:id="rId10"/>
    <p:sldId id="1008" r:id="rId11"/>
    <p:sldId id="1009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1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1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1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1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pitchFamily="-11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5AF00"/>
    <a:srgbClr val="A1351E"/>
    <a:srgbClr val="FFA6A6"/>
    <a:srgbClr val="FADB3E"/>
    <a:srgbClr val="30FF20"/>
    <a:srgbClr val="352C75"/>
    <a:srgbClr val="EDEDED"/>
    <a:srgbClr val="00AC00"/>
    <a:srgbClr val="000090"/>
    <a:srgbClr val="FD2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88780" autoAdjust="0"/>
  </p:normalViewPr>
  <p:slideViewPr>
    <p:cSldViewPr snapToGrid="0">
      <p:cViewPr>
        <p:scale>
          <a:sx n="100" d="100"/>
          <a:sy n="100" d="100"/>
        </p:scale>
        <p:origin x="8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AC5894-F893-481B-87E0-AF9DCC2BA2AE}" type="datetimeFigureOut">
              <a:rPr lang="en-US" smtClean="0"/>
              <a:pPr/>
              <a:t>6/13/17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1F657B-CE8D-4663-91EF-B3B7C27F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67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16D6665F-AEDA-B445-8AAA-C293DC135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1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C3391-03CB-7F47-99F5-53C4746DA2CA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36 </a:t>
            </a:r>
            <a:r>
              <a:rPr lang="en-US" altLang="x-none" dirty="0" err="1"/>
              <a:t>pt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533808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B7FA9-62DD-D54C-B3D3-D5F28AAA8346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36 pt</a:t>
            </a:r>
          </a:p>
        </p:txBody>
      </p:sp>
    </p:spTree>
    <p:extLst>
      <p:ext uri="{BB962C8B-B14F-4D97-AF65-F5344CB8AC3E}">
        <p14:creationId xmlns:p14="http://schemas.microsoft.com/office/powerpoint/2010/main" val="1630191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B7FA9-62DD-D54C-B3D3-D5F28AAA8346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36 pt</a:t>
            </a:r>
          </a:p>
        </p:txBody>
      </p:sp>
    </p:spTree>
    <p:extLst>
      <p:ext uri="{BB962C8B-B14F-4D97-AF65-F5344CB8AC3E}">
        <p14:creationId xmlns:p14="http://schemas.microsoft.com/office/powerpoint/2010/main" val="273273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B7FA9-62DD-D54C-B3D3-D5F28AAA8346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36 pt</a:t>
            </a:r>
          </a:p>
        </p:txBody>
      </p:sp>
    </p:spTree>
    <p:extLst>
      <p:ext uri="{BB962C8B-B14F-4D97-AF65-F5344CB8AC3E}">
        <p14:creationId xmlns:p14="http://schemas.microsoft.com/office/powerpoint/2010/main" val="143859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C93D1-8077-5342-B927-481A36BC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ACB90-15DA-804D-A6C2-3BC2EDAAC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227013"/>
            <a:ext cx="215900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227013"/>
            <a:ext cx="632618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721C-99B1-F442-883C-9355A0869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B05F0-6096-564D-9DE0-A50DC69A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2656-6B2E-0244-82B5-48749AF22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5D2C2-1149-8D43-A643-E392D16AD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2D3B5-FED5-B14E-84DE-7B5D5038B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1579C-BE91-244A-9376-585228097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D57F4-49C0-6C4F-B059-B6761EF85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7EBC0-5FE3-9544-A13E-30E99066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4344-0522-ED48-BD68-34BE55E42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27013"/>
            <a:ext cx="8637588" cy="914400"/>
          </a:xfrm>
          <a:prstGeom prst="rect">
            <a:avLst/>
          </a:prstGeom>
          <a:noFill/>
          <a:ln w="28575">
            <a:solidFill>
              <a:srgbClr val="1712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A936553-413B-684D-A5AA-F07D8F272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docs.google.com/spreadsheets/d/1YRNqpMOKjngF7ElFyHQ7IalYxyxCEstMWFqnszRNRJc/edit#gid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portal.enes.org/oasis/general-information/events/workshop-on-coupling-technologies-for-earth-system-modelling-today-and-tomorrow-1/talks/MFisher_oops_talk_20101215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GCHP </a:t>
            </a:r>
            <a:r>
              <a:rPr lang="en-US" sz="2800" dirty="0" err="1" smtClean="0">
                <a:ea typeface="ＭＳ Ｐゴシック" pitchFamily="-108" charset="-128"/>
                <a:cs typeface="ＭＳ Ｐゴシック" pitchFamily="-108" charset="-128"/>
              </a:rPr>
              <a:t>adjoint</a:t>
            </a: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 tasks</a:t>
            </a:r>
            <a:endParaRPr lang="en-US" sz="2800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25689"/>
            <a:ext cx="80391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Model design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inverse model </a:t>
            </a:r>
            <a:r>
              <a:rPr lang="en-US" sz="1800" dirty="0" smtClean="0"/>
              <a:t>components (structure </a:t>
            </a:r>
            <a:r>
              <a:rPr lang="en-US" sz="1800" dirty="0" smtClean="0"/>
              <a:t>/ data flow</a:t>
            </a:r>
            <a:r>
              <a:rPr lang="en-US" sz="1800" dirty="0" smtClean="0"/>
              <a:t>)</a:t>
            </a:r>
          </a:p>
          <a:p>
            <a:r>
              <a:rPr lang="en-US" sz="1800" dirty="0"/>
              <a:t>	- building process (code versioning/sync</a:t>
            </a:r>
            <a:r>
              <a:rPr lang="en-US" sz="1800" dirty="0" smtClean="0"/>
              <a:t>.)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Model development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develop based on v11-02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get GCHP to run </a:t>
            </a:r>
            <a:r>
              <a:rPr lang="en-US" sz="1800" dirty="0" smtClean="0"/>
              <a:t>backwards (could be trivial)</a:t>
            </a:r>
            <a:endParaRPr lang="en-US" sz="1800" dirty="0" smtClean="0"/>
          </a:p>
          <a:p>
            <a:r>
              <a:rPr lang="en-US" sz="1800" dirty="0"/>
              <a:t>	</a:t>
            </a:r>
            <a:r>
              <a:rPr lang="en-US" sz="1800" dirty="0" smtClean="0"/>
              <a:t>- use HEMCO for definition of control vector 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additional </a:t>
            </a:r>
            <a:r>
              <a:rPr lang="en-US" sz="1800" dirty="0" err="1" smtClean="0"/>
              <a:t>adjoint</a:t>
            </a:r>
            <a:r>
              <a:rPr lang="en-US" sz="1800" dirty="0" smtClean="0"/>
              <a:t> code for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- MERRA2 convection	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- FLEXCHEM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- others…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checkpoint optimization 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TLM</a:t>
            </a:r>
          </a:p>
          <a:p>
            <a:endParaRPr lang="en-US" sz="1800" dirty="0" smtClean="0"/>
          </a:p>
          <a:p>
            <a:r>
              <a:rPr lang="en-US" sz="1800" dirty="0" smtClean="0"/>
              <a:t>Proceeding as a group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GCHP tutorial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</a:t>
            </a:r>
            <a:r>
              <a:rPr lang="en-US" sz="1800" dirty="0" err="1" smtClean="0"/>
              <a:t>adjoint</a:t>
            </a:r>
            <a:r>
              <a:rPr lang="en-US" sz="1800" dirty="0" smtClean="0"/>
              <a:t> tutorial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code dev. / merge workshop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62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Model development tasks</a:t>
            </a:r>
            <a:endParaRPr lang="en-US" sz="2800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25689"/>
            <a:ext cx="8039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- develop based on v11-02</a:t>
            </a:r>
          </a:p>
          <a:p>
            <a:endParaRPr lang="en-US" sz="1800" dirty="0" smtClean="0"/>
          </a:p>
          <a:p>
            <a:r>
              <a:rPr lang="en-US" sz="1800" dirty="0" smtClean="0"/>
              <a:t>- get GCHP to run backwards</a:t>
            </a:r>
          </a:p>
          <a:p>
            <a:endParaRPr lang="en-US" sz="1800" dirty="0" smtClean="0"/>
          </a:p>
          <a:p>
            <a:r>
              <a:rPr lang="en-US" sz="1800" dirty="0" smtClean="0"/>
              <a:t>- use HEMCO for definition of control vector 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US" sz="1800" dirty="0" smtClean="0"/>
              <a:t>- additional </a:t>
            </a:r>
            <a:r>
              <a:rPr lang="en-US" sz="1800" dirty="0" err="1" smtClean="0"/>
              <a:t>adjoint</a:t>
            </a:r>
            <a:r>
              <a:rPr lang="en-US" sz="1800" dirty="0" smtClean="0"/>
              <a:t> code for</a:t>
            </a:r>
          </a:p>
          <a:p>
            <a:r>
              <a:rPr lang="en-US" sz="1800" dirty="0" smtClean="0"/>
              <a:t>	- MERRA2 convection	</a:t>
            </a:r>
          </a:p>
          <a:p>
            <a:r>
              <a:rPr lang="en-US" sz="1800" dirty="0" smtClean="0"/>
              <a:t>	- FLEXCHEM</a:t>
            </a:r>
          </a:p>
          <a:p>
            <a:r>
              <a:rPr lang="en-US" sz="1800" dirty="0" smtClean="0"/>
              <a:t>	- others…</a:t>
            </a:r>
          </a:p>
          <a:p>
            <a:r>
              <a:rPr lang="en-US" sz="1800" dirty="0" smtClean="0"/>
              <a:t>- checkpoint optimization </a:t>
            </a:r>
          </a:p>
          <a:p>
            <a:r>
              <a:rPr lang="en-US" sz="1800" dirty="0" smtClean="0"/>
              <a:t>- TLM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804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Group Organization</a:t>
            </a:r>
            <a:endParaRPr lang="en-US" sz="2800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25689"/>
            <a:ext cx="80391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hlinkClick r:id="rId2"/>
              </a:rPr>
              <a:t>Transparent Organization</a:t>
            </a:r>
            <a:endParaRPr lang="en-US" sz="1800" dirty="0" smtClean="0"/>
          </a:p>
          <a:p>
            <a:endParaRPr lang="en-US" sz="1800" dirty="0" smtClean="0"/>
          </a:p>
          <a:p>
            <a:pPr marL="285750" indent="-285750">
              <a:buFontTx/>
              <a:buChar char="-"/>
            </a:pPr>
            <a:r>
              <a:rPr lang="en-US" sz="1800" dirty="0" smtClean="0"/>
              <a:t>GCHP tutorial</a:t>
            </a:r>
          </a:p>
          <a:p>
            <a:pPr marL="742950" lvl="1" indent="-285750">
              <a:buFontTx/>
              <a:buChar char="-"/>
            </a:pPr>
            <a:r>
              <a:rPr lang="en-US" sz="1800" dirty="0" smtClean="0"/>
              <a:t>follow-up on IGC8 tutorial</a:t>
            </a:r>
          </a:p>
          <a:p>
            <a:pPr marL="742950" lvl="1" indent="-285750">
              <a:buFontTx/>
              <a:buChar char="-"/>
            </a:pPr>
            <a:endParaRPr lang="en-US" sz="1800" dirty="0" smtClean="0"/>
          </a:p>
          <a:p>
            <a:pPr marL="285750" indent="-285750">
              <a:buFontTx/>
              <a:buChar char="-"/>
            </a:pPr>
            <a:r>
              <a:rPr lang="en-US" sz="1800" dirty="0" err="1" smtClean="0"/>
              <a:t>adjoint</a:t>
            </a:r>
            <a:r>
              <a:rPr lang="en-US" sz="1800" dirty="0" smtClean="0"/>
              <a:t> tutorial</a:t>
            </a:r>
          </a:p>
          <a:p>
            <a:pPr marL="742950" lvl="1" indent="-285750">
              <a:buFontTx/>
              <a:buChar char="-"/>
            </a:pPr>
            <a:r>
              <a:rPr lang="en-US" sz="1800" dirty="0" smtClean="0"/>
              <a:t>Theory / fundamentals</a:t>
            </a:r>
          </a:p>
          <a:p>
            <a:pPr marL="742950" lvl="1" indent="-285750">
              <a:buFontTx/>
              <a:buChar char="-"/>
            </a:pPr>
            <a:r>
              <a:rPr lang="en-US" sz="1800" dirty="0" smtClean="0"/>
              <a:t>Exercises with manual and auto-diff tools (TAPENADE)</a:t>
            </a:r>
          </a:p>
          <a:p>
            <a:endParaRPr lang="en-US" sz="1800" dirty="0" smtClean="0"/>
          </a:p>
          <a:p>
            <a:pPr marL="285750" indent="-285750">
              <a:buFontTx/>
              <a:buChar char="-"/>
            </a:pPr>
            <a:r>
              <a:rPr lang="en-US" sz="1800" dirty="0" err="1" smtClean="0"/>
              <a:t>Devel</a:t>
            </a:r>
            <a:r>
              <a:rPr lang="en-US" sz="1800" dirty="0" smtClean="0"/>
              <a:t> priorities</a:t>
            </a:r>
          </a:p>
          <a:p>
            <a:pPr marL="742950" lvl="1" indent="-285750">
              <a:buFontTx/>
              <a:buChar char="-"/>
            </a:pPr>
            <a:r>
              <a:rPr lang="en-US" sz="1800" dirty="0"/>
              <a:t> </a:t>
            </a:r>
            <a:r>
              <a:rPr lang="en-US" sz="1800" dirty="0" smtClean="0"/>
              <a:t>full </a:t>
            </a:r>
            <a:r>
              <a:rPr lang="en-US" sz="1800" dirty="0" err="1" smtClean="0"/>
              <a:t>chem</a:t>
            </a:r>
            <a:r>
              <a:rPr lang="en-US" sz="1800" dirty="0" smtClean="0"/>
              <a:t>? Offline (CO2, CH4, etc.)? </a:t>
            </a:r>
          </a:p>
          <a:p>
            <a:pPr marL="742950" lvl="1" indent="-285750">
              <a:buFontTx/>
              <a:buChar char="-"/>
            </a:pPr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 smtClean="0"/>
              <a:t>Code </a:t>
            </a:r>
            <a:r>
              <a:rPr lang="en-US" sz="1800" dirty="0"/>
              <a:t>dev. / merge workshop </a:t>
            </a:r>
            <a:endParaRPr lang="en-US" sz="1800" dirty="0" smtClean="0"/>
          </a:p>
          <a:p>
            <a:pPr marL="742950" lvl="1" indent="-285750">
              <a:buFontTx/>
              <a:buChar char="-"/>
            </a:pPr>
            <a:r>
              <a:rPr lang="en-US" sz="1800" dirty="0" smtClean="0"/>
              <a:t>Timing is critical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58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3352800"/>
            <a:ext cx="2590800" cy="1447800"/>
          </a:xfrm>
          <a:prstGeom prst="rect">
            <a:avLst/>
          </a:prstGeom>
          <a:solidFill>
            <a:srgbClr val="BBE0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baseline="-25000">
              <a:latin typeface="Arial" pitchFamily="-10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2098675" cy="457200"/>
          </a:xfrm>
          <a:prstGeom prst="rect">
            <a:avLst/>
          </a:prstGeom>
          <a:solidFill>
            <a:srgbClr val="E1E0E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Arial" pitchFamily="-108" charset="0"/>
              </a:rPr>
              <a:t>Inverse Model</a:t>
            </a:r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990600" y="3789363"/>
            <a:ext cx="230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 pitchFamily="-108" charset="0"/>
              </a:rPr>
              <a:t>Forward Model </a:t>
            </a:r>
          </a:p>
        </p:txBody>
      </p:sp>
      <p:sp>
        <p:nvSpPr>
          <p:cNvPr id="32776" name="Rectangle 26"/>
          <p:cNvSpPr>
            <a:spLocks noChangeArrowheads="1"/>
          </p:cNvSpPr>
          <p:nvPr/>
        </p:nvSpPr>
        <p:spPr bwMode="auto">
          <a:xfrm>
            <a:off x="1954213" y="54911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2777" name="Text Box 27"/>
          <p:cNvSpPr txBox="1">
            <a:spLocks noChangeArrowheads="1"/>
          </p:cNvSpPr>
          <p:nvPr/>
        </p:nvSpPr>
        <p:spPr bwMode="auto">
          <a:xfrm>
            <a:off x="762000" y="4322763"/>
            <a:ext cx="382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>
                <a:latin typeface="Arial" pitchFamily="-108" charset="0"/>
              </a:rPr>
              <a:t>t</a:t>
            </a:r>
            <a:r>
              <a:rPr lang="en-US" i="1" baseline="-25000">
                <a:latin typeface="Arial" pitchFamily="-108" charset="0"/>
              </a:rPr>
              <a:t>0</a:t>
            </a:r>
            <a:endParaRPr lang="en-US" i="1">
              <a:latin typeface="Arial" pitchFamily="-108" charset="0"/>
            </a:endParaRPr>
          </a:p>
        </p:txBody>
      </p:sp>
      <p:sp>
        <p:nvSpPr>
          <p:cNvPr id="32778" name="Text Box 28"/>
          <p:cNvSpPr txBox="1">
            <a:spLocks noChangeArrowheads="1"/>
          </p:cNvSpPr>
          <p:nvPr/>
        </p:nvSpPr>
        <p:spPr bwMode="auto">
          <a:xfrm>
            <a:off x="2819400" y="4322763"/>
            <a:ext cx="393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>
                <a:latin typeface="Arial" pitchFamily="-108" charset="0"/>
              </a:rPr>
              <a:t>t</a:t>
            </a:r>
            <a:r>
              <a:rPr lang="en-US" i="1" baseline="-25000">
                <a:latin typeface="Arial" pitchFamily="-108" charset="0"/>
              </a:rPr>
              <a:t>f</a:t>
            </a:r>
            <a:endParaRPr lang="en-US" i="1">
              <a:latin typeface="Arial" pitchFamily="-108" charset="0"/>
            </a:endParaRPr>
          </a:p>
        </p:txBody>
      </p:sp>
      <p:sp>
        <p:nvSpPr>
          <p:cNvPr id="32779" name="Line 29"/>
          <p:cNvSpPr>
            <a:spLocks noChangeShapeType="1"/>
          </p:cNvSpPr>
          <p:nvPr/>
        </p:nvSpPr>
        <p:spPr bwMode="auto">
          <a:xfrm>
            <a:off x="1219200" y="4572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3" name="Rectangle 33"/>
          <p:cNvSpPr>
            <a:spLocks noChangeArrowheads="1"/>
          </p:cNvSpPr>
          <p:nvPr/>
        </p:nvSpPr>
        <p:spPr bwMode="auto">
          <a:xfrm>
            <a:off x="304800" y="1295400"/>
            <a:ext cx="8610600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3278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ＭＳ Ｐゴシック" pitchFamily="-108" charset="-128"/>
                <a:cs typeface="ＭＳ Ｐゴシック" pitchFamily="-108" charset="-128"/>
              </a:rPr>
              <a:t>Inverse Modeling </a:t>
            </a: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/>
            </a:r>
            <a:b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</a:br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using 4D-Var method - current</a:t>
            </a:r>
            <a:endParaRPr lang="en-US" sz="2800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558800" y="1879963"/>
            <a:ext cx="2878138" cy="1320437"/>
            <a:chOff x="558800" y="1879963"/>
            <a:chExt cx="2878138" cy="1320437"/>
          </a:xfrm>
        </p:grpSpPr>
        <p:sp>
          <p:nvSpPr>
            <p:cNvPr id="32806" name="Text Box 5"/>
            <p:cNvSpPr txBox="1">
              <a:spLocks noChangeArrowheads="1"/>
            </p:cNvSpPr>
            <p:nvPr/>
          </p:nvSpPr>
          <p:spPr bwMode="auto">
            <a:xfrm>
              <a:off x="558800" y="1879963"/>
              <a:ext cx="28781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latin typeface="Arial" pitchFamily="-108" charset="0"/>
                </a:rPr>
                <a:t>Parameter Estimate</a:t>
              </a:r>
            </a:p>
          </p:txBody>
        </p:sp>
        <p:sp>
          <p:nvSpPr>
            <p:cNvPr id="32807" name="AutoShape 13"/>
            <p:cNvSpPr>
              <a:spLocks noChangeArrowheads="1"/>
            </p:cNvSpPr>
            <p:nvPr/>
          </p:nvSpPr>
          <p:spPr bwMode="auto">
            <a:xfrm>
              <a:off x="1828800" y="2819400"/>
              <a:ext cx="304800" cy="381000"/>
            </a:xfrm>
            <a:prstGeom prst="downArrow">
              <a:avLst>
                <a:gd name="adj1" fmla="val 50000"/>
                <a:gd name="adj2" fmla="val 31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644341" y="4953000"/>
            <a:ext cx="2251259" cy="879743"/>
            <a:chOff x="644341" y="4953000"/>
            <a:chExt cx="2251259" cy="879743"/>
          </a:xfrm>
        </p:grpSpPr>
        <p:sp>
          <p:nvSpPr>
            <p:cNvPr id="32800" name="AutoShape 14"/>
            <p:cNvSpPr>
              <a:spLocks noChangeArrowheads="1"/>
            </p:cNvSpPr>
            <p:nvPr/>
          </p:nvSpPr>
          <p:spPr bwMode="auto">
            <a:xfrm>
              <a:off x="1828800" y="4953000"/>
              <a:ext cx="304800" cy="381000"/>
            </a:xfrm>
            <a:prstGeom prst="downArrow">
              <a:avLst>
                <a:gd name="adj1" fmla="val 50000"/>
                <a:gd name="adj2" fmla="val 31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32801" name="AutoShape 19"/>
            <p:cNvSpPr>
              <a:spLocks noChangeArrowheads="1"/>
            </p:cNvSpPr>
            <p:nvPr/>
          </p:nvSpPr>
          <p:spPr bwMode="auto">
            <a:xfrm>
              <a:off x="2590800" y="4953000"/>
              <a:ext cx="304800" cy="381000"/>
            </a:xfrm>
            <a:prstGeom prst="downArrow">
              <a:avLst>
                <a:gd name="adj1" fmla="val 50000"/>
                <a:gd name="adj2" fmla="val 31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32802" name="AutoShape 20"/>
            <p:cNvSpPr>
              <a:spLocks noChangeArrowheads="1"/>
            </p:cNvSpPr>
            <p:nvPr/>
          </p:nvSpPr>
          <p:spPr bwMode="auto">
            <a:xfrm>
              <a:off x="1066800" y="4953000"/>
              <a:ext cx="304800" cy="381000"/>
            </a:xfrm>
            <a:prstGeom prst="downArrow">
              <a:avLst>
                <a:gd name="adj1" fmla="val 50000"/>
                <a:gd name="adj2" fmla="val 31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32805" name="TextBox 56"/>
            <p:cNvSpPr txBox="1">
              <a:spLocks noChangeArrowheads="1"/>
            </p:cNvSpPr>
            <p:nvPr/>
          </p:nvSpPr>
          <p:spPr bwMode="auto">
            <a:xfrm>
              <a:off x="644341" y="5371078"/>
              <a:ext cx="19811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smtClean="0"/>
                <a:t>Predictions, 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0" y="1371600"/>
            <a:ext cx="4191000" cy="2057400"/>
            <a:chOff x="3810000" y="1371600"/>
            <a:chExt cx="4191000" cy="2057400"/>
          </a:xfrm>
        </p:grpSpPr>
        <p:sp>
          <p:nvSpPr>
            <p:cNvPr id="32773" name="Rectangle 9"/>
            <p:cNvSpPr>
              <a:spLocks noChangeArrowheads="1"/>
            </p:cNvSpPr>
            <p:nvPr/>
          </p:nvSpPr>
          <p:spPr bwMode="auto">
            <a:xfrm>
              <a:off x="5943600" y="1371600"/>
              <a:ext cx="1981200" cy="990600"/>
            </a:xfrm>
            <a:prstGeom prst="rect">
              <a:avLst/>
            </a:prstGeom>
            <a:solidFill>
              <a:srgbClr val="C8E5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smtClean="0">
                  <a:latin typeface="Arial" pitchFamily="-108" charset="0"/>
                </a:rPr>
                <a:t>Optimization</a:t>
              </a:r>
            </a:p>
            <a:p>
              <a:pPr algn="ctr" eaLnBrk="0" hangingPunct="0"/>
              <a:r>
                <a:rPr lang="en-US" dirty="0" smtClean="0">
                  <a:latin typeface="Arial" pitchFamily="-108" charset="0"/>
                </a:rPr>
                <a:t>(L-BFGS)</a:t>
              </a:r>
              <a:endParaRPr lang="en-US" dirty="0">
                <a:latin typeface="Arial" pitchFamily="-108" charset="0"/>
              </a:endParaRPr>
            </a:p>
          </p:txBody>
        </p:sp>
        <p:sp>
          <p:nvSpPr>
            <p:cNvPr id="32809" name="AutoShape 15"/>
            <p:cNvSpPr>
              <a:spLocks noChangeArrowheads="1"/>
            </p:cNvSpPr>
            <p:nvPr/>
          </p:nvSpPr>
          <p:spPr bwMode="auto">
            <a:xfrm flipV="1">
              <a:off x="7696200" y="3048000"/>
              <a:ext cx="304800" cy="381000"/>
            </a:xfrm>
            <a:prstGeom prst="downArrow">
              <a:avLst>
                <a:gd name="adj1" fmla="val 50000"/>
                <a:gd name="adj2" fmla="val 31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32810" name="Text Box 17"/>
            <p:cNvSpPr txBox="1">
              <a:spLocks noChangeArrowheads="1"/>
            </p:cNvSpPr>
            <p:nvPr/>
          </p:nvSpPr>
          <p:spPr bwMode="auto">
            <a:xfrm>
              <a:off x="3810000" y="1447800"/>
              <a:ext cx="1539875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Arial" pitchFamily="-108" charset="0"/>
                </a:rPr>
                <a:t>Improved </a:t>
              </a:r>
            </a:p>
            <a:p>
              <a:pPr eaLnBrk="0" hangingPunct="0"/>
              <a:r>
                <a:rPr lang="en-US">
                  <a:latin typeface="Arial" pitchFamily="-108" charset="0"/>
                </a:rPr>
                <a:t>Estimate</a:t>
              </a:r>
            </a:p>
          </p:txBody>
        </p:sp>
        <p:sp>
          <p:nvSpPr>
            <p:cNvPr id="32811" name="AutoShape 18"/>
            <p:cNvSpPr>
              <a:spLocks noChangeArrowheads="1"/>
            </p:cNvSpPr>
            <p:nvPr/>
          </p:nvSpPr>
          <p:spPr bwMode="auto">
            <a:xfrm rot="5400000" flipH="1">
              <a:off x="5448300" y="1638300"/>
              <a:ext cx="304800" cy="381000"/>
            </a:xfrm>
            <a:prstGeom prst="downArrow">
              <a:avLst>
                <a:gd name="adj1" fmla="val 50000"/>
                <a:gd name="adj2" fmla="val 31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  <p:pic>
          <p:nvPicPr>
            <p:cNvPr id="10" name="Picture 9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9856" y="2144139"/>
              <a:ext cx="1257300" cy="3810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376262" y="5963892"/>
            <a:ext cx="7384183" cy="742315"/>
            <a:chOff x="376262" y="5963892"/>
            <a:chExt cx="7384183" cy="742315"/>
          </a:xfrm>
        </p:grpSpPr>
        <p:sp>
          <p:nvSpPr>
            <p:cNvPr id="12" name="TextBox 11"/>
            <p:cNvSpPr txBox="1"/>
            <p:nvPr/>
          </p:nvSpPr>
          <p:spPr>
            <a:xfrm>
              <a:off x="2322082" y="6336875"/>
              <a:ext cx="4776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y</a:t>
              </a:r>
              <a:r>
                <a:rPr lang="en-US" sz="1800" dirty="0" smtClean="0"/>
                <a:t> = observations,   </a:t>
              </a:r>
              <a:r>
                <a:rPr lang="en-US" sz="1800" b="1" dirty="0" smtClean="0"/>
                <a:t>B</a:t>
              </a:r>
              <a:r>
                <a:rPr lang="en-US" sz="1800" dirty="0" smtClean="0"/>
                <a:t>,</a:t>
              </a:r>
              <a:r>
                <a:rPr lang="en-US" sz="1800" b="1" dirty="0" smtClean="0"/>
                <a:t>R</a:t>
              </a:r>
              <a:r>
                <a:rPr lang="en-US" sz="1800" dirty="0" smtClean="0"/>
                <a:t> = uncertainties </a:t>
              </a:r>
              <a:endParaRPr lang="en-US" sz="1800" dirty="0"/>
            </a:p>
          </p:txBody>
        </p:sp>
        <p:pic>
          <p:nvPicPr>
            <p:cNvPr id="45" name="Picture 44" descr="latex-image-1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1" t="1" b="9699"/>
            <a:stretch/>
          </p:blipFill>
          <p:spPr>
            <a:xfrm>
              <a:off x="376262" y="5963892"/>
              <a:ext cx="7384183" cy="386471"/>
            </a:xfrm>
            <a:prstGeom prst="rect">
              <a:avLst/>
            </a:prstGeom>
          </p:spPr>
        </p:pic>
      </p:grp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194" y="5440927"/>
            <a:ext cx="782630" cy="37606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3911600" y="3352800"/>
            <a:ext cx="4984750" cy="2918700"/>
            <a:chOff x="3911600" y="3352800"/>
            <a:chExt cx="4984750" cy="2918700"/>
          </a:xfrm>
        </p:grpSpPr>
        <p:grpSp>
          <p:nvGrpSpPr>
            <p:cNvPr id="16" name="Group 15"/>
            <p:cNvGrpSpPr/>
            <p:nvPr/>
          </p:nvGrpSpPr>
          <p:grpSpPr>
            <a:xfrm>
              <a:off x="3911600" y="3352800"/>
              <a:ext cx="4984750" cy="2918700"/>
              <a:chOff x="3911600" y="3352800"/>
              <a:chExt cx="4984750" cy="29187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911600" y="3352800"/>
                <a:ext cx="4984750" cy="2918700"/>
                <a:chOff x="3911600" y="3352800"/>
                <a:chExt cx="4984750" cy="2918700"/>
              </a:xfrm>
            </p:grpSpPr>
            <p:sp>
              <p:nvSpPr>
                <p:cNvPr id="32770" name="Rectangle 2"/>
                <p:cNvSpPr>
                  <a:spLocks noChangeArrowheads="1"/>
                </p:cNvSpPr>
                <p:nvPr/>
              </p:nvSpPr>
              <p:spPr bwMode="auto">
                <a:xfrm>
                  <a:off x="3911600" y="3352800"/>
                  <a:ext cx="2590800" cy="1447800"/>
                </a:xfrm>
                <a:prstGeom prst="rect">
                  <a:avLst/>
                </a:prstGeom>
                <a:solidFill>
                  <a:srgbClr val="E36F6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endParaRPr lang="en-US" baseline="-25000">
                    <a:latin typeface="Arial" pitchFamily="-108" charset="0"/>
                  </a:endParaRPr>
                </a:p>
              </p:txBody>
            </p:sp>
            <p:sp>
              <p:nvSpPr>
                <p:cNvPr id="3281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029953" y="5377123"/>
                  <a:ext cx="233584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dirty="0" err="1">
                      <a:latin typeface="Arial" pitchFamily="-108" charset="0"/>
                    </a:rPr>
                    <a:t>Adjoint</a:t>
                  </a:r>
                  <a:r>
                    <a:rPr lang="en-US" dirty="0">
                      <a:latin typeface="Arial" pitchFamily="-108" charset="0"/>
                    </a:rPr>
                    <a:t> </a:t>
                  </a:r>
                  <a:r>
                    <a:rPr lang="en-US" dirty="0" smtClean="0">
                      <a:latin typeface="Arial" pitchFamily="-108" charset="0"/>
                    </a:rPr>
                    <a:t>Forcing,</a:t>
                  </a:r>
                  <a:endParaRPr lang="en-US" dirty="0">
                    <a:latin typeface="Arial" pitchFamily="-108" charset="0"/>
                  </a:endParaRPr>
                </a:p>
              </p:txBody>
            </p:sp>
            <p:sp>
              <p:nvSpPr>
                <p:cNvPr id="32814" name="AutoShape 23"/>
                <p:cNvSpPr>
                  <a:spLocks noChangeArrowheads="1"/>
                </p:cNvSpPr>
                <p:nvPr/>
              </p:nvSpPr>
              <p:spPr bwMode="auto">
                <a:xfrm flipH="1" flipV="1">
                  <a:off x="5080258" y="4978660"/>
                  <a:ext cx="304800" cy="381000"/>
                </a:xfrm>
                <a:prstGeom prst="downArrow">
                  <a:avLst>
                    <a:gd name="adj1" fmla="val 50000"/>
                    <a:gd name="adj2" fmla="val 3125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2815" name="AutoShape 24"/>
                <p:cNvSpPr>
                  <a:spLocks noChangeArrowheads="1"/>
                </p:cNvSpPr>
                <p:nvPr/>
              </p:nvSpPr>
              <p:spPr bwMode="auto">
                <a:xfrm flipH="1" flipV="1">
                  <a:off x="5842258" y="4978660"/>
                  <a:ext cx="304800" cy="381000"/>
                </a:xfrm>
                <a:prstGeom prst="downArrow">
                  <a:avLst>
                    <a:gd name="adj1" fmla="val 50000"/>
                    <a:gd name="adj2" fmla="val 3125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2816" name="AutoShape 25"/>
                <p:cNvSpPr>
                  <a:spLocks noChangeArrowheads="1"/>
                </p:cNvSpPr>
                <p:nvPr/>
              </p:nvSpPr>
              <p:spPr bwMode="auto">
                <a:xfrm flipH="1" flipV="1">
                  <a:off x="4318258" y="4978660"/>
                  <a:ext cx="304800" cy="381000"/>
                </a:xfrm>
                <a:prstGeom prst="downArrow">
                  <a:avLst>
                    <a:gd name="adj1" fmla="val 50000"/>
                    <a:gd name="adj2" fmla="val 3125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44" name="Circular Arrow 43"/>
                <p:cNvSpPr/>
                <p:nvPr/>
              </p:nvSpPr>
              <p:spPr bwMode="auto">
                <a:xfrm rot="5400000" flipH="1">
                  <a:off x="7328545" y="5306300"/>
                  <a:ext cx="939800" cy="990600"/>
                </a:xfrm>
                <a:prstGeom prst="circularArrow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0" hangingPunct="0">
                    <a:defRPr/>
                  </a:pPr>
                  <a:endParaRPr lang="en-US" dirty="0">
                    <a:latin typeface="Verdana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279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50075" y="3636962"/>
                  <a:ext cx="1946275" cy="8226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hangingPunct="0"/>
                  <a:r>
                    <a:rPr lang="en-US" dirty="0">
                      <a:latin typeface="Arial" pitchFamily="-108" charset="0"/>
                    </a:rPr>
                    <a:t>Gradients</a:t>
                  </a:r>
                </a:p>
                <a:p>
                  <a:pPr algn="ctr" eaLnBrk="0" hangingPunct="0"/>
                  <a:r>
                    <a:rPr lang="en-US" dirty="0">
                      <a:latin typeface="Arial" pitchFamily="-108" charset="0"/>
                    </a:rPr>
                    <a:t>(sensitivities)</a:t>
                  </a:r>
                </a:p>
              </p:txBody>
            </p:sp>
            <p:sp>
              <p:nvSpPr>
                <p:cNvPr id="32798" name="AutoShape 16"/>
                <p:cNvSpPr>
                  <a:spLocks noChangeArrowheads="1"/>
                </p:cNvSpPr>
                <p:nvPr/>
              </p:nvSpPr>
              <p:spPr bwMode="auto">
                <a:xfrm rot="16200000">
                  <a:off x="6692835" y="3848270"/>
                  <a:ext cx="304930" cy="381000"/>
                </a:xfrm>
                <a:prstGeom prst="downArrow">
                  <a:avLst>
                    <a:gd name="adj1" fmla="val 50000"/>
                    <a:gd name="adj2" fmla="val 3125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277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03700" y="3789363"/>
                  <a:ext cx="2030413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dirty="0" err="1">
                      <a:latin typeface="Arial" pitchFamily="-108" charset="0"/>
                    </a:rPr>
                    <a:t>Adjoint</a:t>
                  </a:r>
                  <a:r>
                    <a:rPr lang="en-US" dirty="0">
                      <a:latin typeface="Arial" pitchFamily="-108" charset="0"/>
                    </a:rPr>
                    <a:t> Model</a:t>
                  </a:r>
                </a:p>
              </p:txBody>
            </p:sp>
            <p:sp>
              <p:nvSpPr>
                <p:cNvPr id="3278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75100" y="4322763"/>
                  <a:ext cx="393700" cy="4619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i="1">
                      <a:latin typeface="Arial" pitchFamily="-108" charset="0"/>
                    </a:rPr>
                    <a:t>t</a:t>
                  </a:r>
                  <a:r>
                    <a:rPr lang="en-US" i="1" baseline="-25000">
                      <a:latin typeface="Arial" pitchFamily="-108" charset="0"/>
                    </a:rPr>
                    <a:t>f</a:t>
                  </a:r>
                  <a:endParaRPr lang="en-US" i="1">
                    <a:latin typeface="Arial" pitchFamily="-108" charset="0"/>
                  </a:endParaRPr>
                </a:p>
              </p:txBody>
            </p:sp>
            <p:sp>
              <p:nvSpPr>
                <p:cNvPr id="3278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6032500" y="4322763"/>
                  <a:ext cx="382588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i="1">
                      <a:latin typeface="Arial" pitchFamily="-108" charset="0"/>
                    </a:rPr>
                    <a:t>t</a:t>
                  </a:r>
                  <a:r>
                    <a:rPr lang="en-US" i="1" baseline="-25000">
                      <a:latin typeface="Arial" pitchFamily="-108" charset="0"/>
                    </a:rPr>
                    <a:t>0</a:t>
                  </a:r>
                  <a:endParaRPr lang="en-US" i="1">
                    <a:latin typeface="Arial" pitchFamily="-108" charset="0"/>
                  </a:endParaRPr>
                </a:p>
              </p:txBody>
            </p:sp>
            <p:sp>
              <p:nvSpPr>
                <p:cNvPr id="32782" name="Line 32"/>
                <p:cNvSpPr>
                  <a:spLocks noChangeShapeType="1"/>
                </p:cNvSpPr>
                <p:nvPr/>
              </p:nvSpPr>
              <p:spPr bwMode="auto">
                <a:xfrm>
                  <a:off x="4432300" y="4572000"/>
                  <a:ext cx="16002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pic>
            <p:nvPicPr>
              <p:cNvPr id="15" name="Picture 14" descr="latex-image-1.pdf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16565" y="5416074"/>
                <a:ext cx="347928" cy="377490"/>
              </a:xfrm>
              <a:prstGeom prst="rect">
                <a:avLst/>
              </a:prstGeom>
            </p:spPr>
          </p:pic>
        </p:grpSp>
        <p:pic>
          <p:nvPicPr>
            <p:cNvPr id="3" name="Picture 2" descr="latex-image-1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3635" y="4494920"/>
              <a:ext cx="1813149" cy="396962"/>
            </a:xfrm>
            <a:prstGeom prst="rect">
              <a:avLst/>
            </a:prstGeom>
          </p:spPr>
        </p:pic>
      </p:grp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03" y="2314915"/>
            <a:ext cx="1308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6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6" name="Rectangle 62"/>
          <p:cNvSpPr>
            <a:spLocks noChangeArrowheads="1"/>
          </p:cNvSpPr>
          <p:nvPr/>
        </p:nvSpPr>
        <p:spPr bwMode="auto">
          <a:xfrm>
            <a:off x="3505200" y="2057400"/>
            <a:ext cx="2171700" cy="279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Rectangle 61"/>
          <p:cNvSpPr>
            <a:spLocks noChangeArrowheads="1"/>
          </p:cNvSpPr>
          <p:nvPr/>
        </p:nvSpPr>
        <p:spPr bwMode="auto">
          <a:xfrm>
            <a:off x="76200" y="558800"/>
            <a:ext cx="1887538" cy="4238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152400" y="2063750"/>
            <a:ext cx="3276600" cy="46799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x-none" altLang="x-none">
              <a:latin typeface="Monaco" charset="0"/>
            </a:endParaRPr>
          </a:p>
        </p:txBody>
      </p:sp>
      <p:sp>
        <p:nvSpPr>
          <p:cNvPr id="6202" name="Rectangle 58"/>
          <p:cNvSpPr>
            <a:spLocks noChangeArrowheads="1"/>
          </p:cNvSpPr>
          <p:nvPr/>
        </p:nvSpPr>
        <p:spPr bwMode="auto">
          <a:xfrm>
            <a:off x="152400" y="2065338"/>
            <a:ext cx="1752600" cy="254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3517900" y="2066925"/>
            <a:ext cx="5486400" cy="46751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D81C0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x-none" altLang="x-none">
              <a:latin typeface="Monaco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721100" y="3352800"/>
            <a:ext cx="2590800" cy="1447800"/>
          </a:xfrm>
          <a:prstGeom prst="rect">
            <a:avLst/>
          </a:prstGeom>
          <a:solidFill>
            <a:srgbClr val="E36F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x-none" altLang="x-none" baseline="-25000">
              <a:latin typeface="Monaco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3352800"/>
            <a:ext cx="25908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x-none" altLang="x-none" baseline="-25000">
              <a:latin typeface="Monaco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" y="546100"/>
            <a:ext cx="18272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>
                <a:latin typeface="Monaco" charset="0"/>
              </a:rPr>
              <a:t>inverse.f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943600" y="990600"/>
            <a:ext cx="2806700" cy="990600"/>
          </a:xfrm>
          <a:prstGeom prst="rect">
            <a:avLst/>
          </a:prstGeom>
          <a:solidFill>
            <a:srgbClr val="C8E5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x-none" altLang="x-none">
              <a:latin typeface="Monaco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00125" y="3930650"/>
            <a:ext cx="18954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latin typeface="Monaco" charset="0"/>
              </a:rPr>
              <a:t>DO_GEOS_CHEM()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73500" y="3930650"/>
            <a:ext cx="24064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dirty="0" smtClean="0">
                <a:latin typeface="Monaco" charset="0"/>
              </a:rPr>
              <a:t>DO_GEOS_CHEM_ADJ()</a:t>
            </a:r>
            <a:endParaRPr lang="en-US" altLang="x-none" sz="1600" dirty="0">
              <a:latin typeface="Monaco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1828800" y="28194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828800" y="4953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flipV="1">
            <a:off x="7696200" y="3048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 rot="-5400000">
            <a:off x="6413500" y="3251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 rot="5400000" flipH="1">
            <a:off x="5448300" y="12573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2590800" y="4953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1066800" y="4953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 flipH="1" flipV="1">
            <a:off x="4876800" y="4953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 flipH="1" flipV="1">
            <a:off x="5638800" y="4953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 flipH="1" flipV="1">
            <a:off x="4114800" y="4953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762000" y="4313238"/>
            <a:ext cx="488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i="1">
                <a:latin typeface="Monaco" charset="0"/>
              </a:rPr>
              <a:t>t</a:t>
            </a:r>
            <a:r>
              <a:rPr lang="en-US" altLang="x-none" i="1" baseline="-25000">
                <a:latin typeface="Monaco" charset="0"/>
              </a:rPr>
              <a:t>0</a:t>
            </a:r>
            <a:endParaRPr lang="en-US" altLang="x-none" i="1">
              <a:latin typeface="Monaco" charset="0"/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819400" y="4313238"/>
            <a:ext cx="488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i="1">
                <a:latin typeface="Monaco" charset="0"/>
              </a:rPr>
              <a:t>t</a:t>
            </a:r>
            <a:r>
              <a:rPr lang="en-US" altLang="x-none" i="1" baseline="-25000">
                <a:latin typeface="Monaco" charset="0"/>
              </a:rPr>
              <a:t>f</a:t>
            </a:r>
            <a:endParaRPr lang="en-US" altLang="x-none" i="1">
              <a:latin typeface="Monaco" charset="0"/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219200" y="4572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810000" y="4313238"/>
            <a:ext cx="488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i="1">
                <a:latin typeface="Monaco" charset="0"/>
              </a:rPr>
              <a:t>t</a:t>
            </a:r>
            <a:r>
              <a:rPr lang="en-US" altLang="x-none" i="1" baseline="-25000">
                <a:latin typeface="Monaco" charset="0"/>
              </a:rPr>
              <a:t>f</a:t>
            </a:r>
            <a:endParaRPr lang="en-US" altLang="x-none" i="1">
              <a:latin typeface="Monaco" charset="0"/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867400" y="4313238"/>
            <a:ext cx="488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i="1">
                <a:latin typeface="Monaco" charset="0"/>
              </a:rPr>
              <a:t>t</a:t>
            </a:r>
            <a:r>
              <a:rPr lang="en-US" altLang="x-none" i="1" baseline="-25000">
                <a:latin typeface="Monaco" charset="0"/>
              </a:rPr>
              <a:t>0</a:t>
            </a:r>
            <a:endParaRPr lang="en-US" altLang="x-none" i="1">
              <a:latin typeface="Monaco" charset="0"/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267200" y="4572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28600" y="2333625"/>
            <a:ext cx="47244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APPLY_IC_SCALING()</a:t>
            </a:r>
          </a:p>
          <a:p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   STT = STT * </a:t>
            </a:r>
            <a:r>
              <a:rPr lang="en-US" altLang="x-none" sz="1400" dirty="0" smtClean="0">
                <a:solidFill>
                  <a:schemeClr val="accent2"/>
                </a:solidFill>
                <a:latin typeface="Monaco" charset="0"/>
              </a:rPr>
              <a:t>ICS_SF  </a:t>
            </a:r>
            <a:endParaRPr lang="en-US" altLang="x-none" sz="1400" dirty="0">
              <a:solidFill>
                <a:schemeClr val="accent2"/>
              </a:solidFill>
              <a:latin typeface="Monaco" charset="0"/>
            </a:endParaRPr>
          </a:p>
          <a:p>
            <a:endParaRPr lang="en-US" altLang="x-none" sz="1400" dirty="0">
              <a:solidFill>
                <a:schemeClr val="accent2"/>
              </a:solidFill>
              <a:latin typeface="Monaco" charset="0"/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333500" y="4330700"/>
            <a:ext cx="1366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i="1" dirty="0" smtClean="0">
                <a:solidFill>
                  <a:schemeClr val="accent2"/>
                </a:solidFill>
                <a:latin typeface="Monaco" charset="0"/>
              </a:rPr>
              <a:t>advance</a:t>
            </a:r>
            <a:r>
              <a:rPr lang="en-US" altLang="x-none" sz="1400" dirty="0" smtClean="0">
                <a:solidFill>
                  <a:schemeClr val="accent2"/>
                </a:solidFill>
                <a:latin typeface="Monaco" charset="0"/>
              </a:rPr>
              <a:t> STT</a:t>
            </a:r>
            <a:endParaRPr lang="en-US" altLang="x-none" sz="1400" dirty="0">
              <a:solidFill>
                <a:schemeClr val="accent2"/>
              </a:solidFill>
              <a:latin typeface="Monaco" charset="0"/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3810000" y="5318125"/>
            <a:ext cx="508985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dirty="0">
                <a:solidFill>
                  <a:srgbClr val="D81C0F"/>
                </a:solidFill>
                <a:latin typeface="Monaco" charset="0"/>
              </a:rPr>
              <a:t>LOAD_CHECKPT_DATA()</a:t>
            </a:r>
          </a:p>
          <a:p>
            <a:r>
              <a:rPr lang="en-US" altLang="x-none" sz="1400" dirty="0" smtClean="0">
                <a:solidFill>
                  <a:srgbClr val="D81C0F"/>
                </a:solidFill>
                <a:latin typeface="Monaco" charset="0"/>
              </a:rPr>
              <a:t>CALC_ADJ_FORCE()</a:t>
            </a:r>
          </a:p>
          <a:p>
            <a:r>
              <a:rPr lang="en-US" altLang="x-none" sz="1400" dirty="0">
                <a:solidFill>
                  <a:srgbClr val="D81C0F"/>
                </a:solidFill>
                <a:latin typeface="Monaco" charset="0"/>
              </a:rPr>
              <a:t> </a:t>
            </a:r>
            <a:r>
              <a:rPr lang="en-US" altLang="x-none" sz="1400" dirty="0" smtClean="0">
                <a:solidFill>
                  <a:srgbClr val="D81C0F"/>
                </a:solidFill>
                <a:latin typeface="Monaco" charset="0"/>
              </a:rPr>
              <a:t>  READ_OBS_FILE()</a:t>
            </a:r>
            <a:endParaRPr lang="en-US" altLang="x-none" sz="1400" dirty="0">
              <a:solidFill>
                <a:srgbClr val="D81C0F"/>
              </a:solidFill>
              <a:latin typeface="Monaco" charset="0"/>
            </a:endParaRPr>
          </a:p>
          <a:p>
            <a:r>
              <a:rPr lang="en-US" altLang="x-none" sz="1400" dirty="0">
                <a:solidFill>
                  <a:srgbClr val="D81C0F"/>
                </a:solidFill>
                <a:latin typeface="Monaco" charset="0"/>
              </a:rPr>
              <a:t>   COST_FUNC += 0.5 * </a:t>
            </a:r>
            <a:r>
              <a:rPr lang="en-US" altLang="x-none" sz="1400" i="1" dirty="0">
                <a:solidFill>
                  <a:srgbClr val="D81C0F"/>
                </a:solidFill>
                <a:latin typeface="Monaco" charset="0"/>
              </a:rPr>
              <a:t>W</a:t>
            </a:r>
            <a:r>
              <a:rPr lang="en-US" altLang="x-none" sz="1400" dirty="0">
                <a:solidFill>
                  <a:srgbClr val="D81C0F"/>
                </a:solidFill>
                <a:latin typeface="Monaco" charset="0"/>
              </a:rPr>
              <a:t> * (CHK_STT - OBS_STT)</a:t>
            </a:r>
            <a:r>
              <a:rPr lang="en-US" altLang="x-none" sz="1400" baseline="30000" dirty="0">
                <a:solidFill>
                  <a:srgbClr val="D81C0F"/>
                </a:solidFill>
                <a:latin typeface="Monaco" charset="0"/>
              </a:rPr>
              <a:t>2</a:t>
            </a:r>
            <a:endParaRPr lang="en-US" altLang="x-none" sz="1400" dirty="0">
              <a:solidFill>
                <a:srgbClr val="D81C0F"/>
              </a:solidFill>
              <a:latin typeface="Monaco" charset="0"/>
            </a:endParaRPr>
          </a:p>
          <a:p>
            <a:r>
              <a:rPr lang="en-US" altLang="x-none" sz="1400" dirty="0">
                <a:solidFill>
                  <a:srgbClr val="D81C0F"/>
                </a:solidFill>
                <a:latin typeface="Monaco" charset="0"/>
              </a:rPr>
              <a:t>   ADJ_STT   += </a:t>
            </a:r>
            <a:r>
              <a:rPr lang="en-US" altLang="x-none" sz="1400" i="1" dirty="0">
                <a:solidFill>
                  <a:srgbClr val="D81C0F"/>
                </a:solidFill>
                <a:latin typeface="Monaco" charset="0"/>
              </a:rPr>
              <a:t>W</a:t>
            </a:r>
            <a:r>
              <a:rPr lang="en-US" altLang="x-none" sz="1400" dirty="0">
                <a:solidFill>
                  <a:srgbClr val="D81C0F"/>
                </a:solidFill>
                <a:latin typeface="Monaco" charset="0"/>
              </a:rPr>
              <a:t> * (CHK_STT - OBS_STT</a:t>
            </a:r>
            <a:r>
              <a:rPr lang="en-US" altLang="x-none" sz="1400" dirty="0" smtClean="0">
                <a:solidFill>
                  <a:srgbClr val="D81C0F"/>
                </a:solidFill>
                <a:latin typeface="Monaco" charset="0"/>
              </a:rPr>
              <a:t>)</a:t>
            </a:r>
            <a:endParaRPr lang="en-US" altLang="x-none" sz="1400" dirty="0">
              <a:solidFill>
                <a:srgbClr val="D81C0F"/>
              </a:solidFill>
              <a:latin typeface="Monaco" charset="0"/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52400" y="2027238"/>
            <a:ext cx="17795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>
                <a:solidFill>
                  <a:schemeClr val="accent2"/>
                </a:solidFill>
                <a:latin typeface="Monaco" charset="0"/>
              </a:rPr>
              <a:t>geos_chem_mod.f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3543300" y="2057400"/>
            <a:ext cx="22252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dirty="0" err="1" smtClean="0">
                <a:solidFill>
                  <a:srgbClr val="D81C0F"/>
                </a:solidFill>
                <a:latin typeface="Monaco" charset="0"/>
              </a:rPr>
              <a:t>geos_chem_adj_mod.f</a:t>
            </a:r>
            <a:endParaRPr lang="en-US" altLang="x-none" sz="1400" dirty="0">
              <a:solidFill>
                <a:srgbClr val="D81C0F"/>
              </a:solidFill>
              <a:latin typeface="Monaco" charset="0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5983288" y="1066800"/>
            <a:ext cx="27767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dirty="0">
                <a:latin typeface="Monaco" charset="0"/>
              </a:rPr>
              <a:t>SETULB( X, </a:t>
            </a:r>
            <a:r>
              <a:rPr lang="en-US" altLang="x-none" sz="1600" dirty="0" smtClean="0">
                <a:latin typeface="Monaco" charset="0"/>
              </a:rPr>
              <a:t>F, GRADNT)</a:t>
            </a:r>
            <a:endParaRPr lang="en-US" altLang="x-none" sz="1600" dirty="0">
              <a:latin typeface="Monaco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6629400" y="4660900"/>
            <a:ext cx="2017713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dirty="0">
                <a:latin typeface="Monaco" charset="0"/>
              </a:rPr>
              <a:t>MAKE_GDT_FILE()</a:t>
            </a:r>
          </a:p>
          <a:p>
            <a:r>
              <a:rPr lang="en-US" altLang="x-none" sz="1600" dirty="0" smtClean="0">
                <a:latin typeface="Monaco" charset="0"/>
              </a:rPr>
              <a:t>MAKE_SF_FILE</a:t>
            </a:r>
            <a:r>
              <a:rPr lang="en-US" altLang="x-none" sz="1600" dirty="0">
                <a:latin typeface="Monaco" charset="0"/>
              </a:rPr>
              <a:t>()</a:t>
            </a:r>
          </a:p>
          <a:p>
            <a:r>
              <a:rPr lang="en-US" altLang="x-none" sz="1600" dirty="0">
                <a:latin typeface="Monaco" charset="0"/>
              </a:rPr>
              <a:t>MAKE_CFN_FILE()</a:t>
            </a:r>
          </a:p>
          <a:p>
            <a:r>
              <a:rPr lang="en-US" altLang="x-none" sz="1400" i="1" dirty="0" smtClean="0">
                <a:latin typeface="Arial" charset="0"/>
              </a:rPr>
              <a:t>(*.</a:t>
            </a:r>
            <a:r>
              <a:rPr lang="en-US" altLang="x-none" sz="1400" i="1" dirty="0" err="1">
                <a:latin typeface="Arial" charset="0"/>
              </a:rPr>
              <a:t>gdt</a:t>
            </a:r>
            <a:r>
              <a:rPr lang="en-US" altLang="x-none" sz="1400" i="1" dirty="0">
                <a:latin typeface="Arial" charset="0"/>
              </a:rPr>
              <a:t>.*, </a:t>
            </a:r>
            <a:r>
              <a:rPr lang="en-US" altLang="x-none" sz="1400" i="1" dirty="0" smtClean="0">
                <a:latin typeface="Arial" charset="0"/>
              </a:rPr>
              <a:t>*.sf.*, </a:t>
            </a:r>
            <a:r>
              <a:rPr lang="en-US" altLang="x-none" sz="1400" i="1" dirty="0" err="1">
                <a:latin typeface="Arial" charset="0"/>
              </a:rPr>
              <a:t>cfn</a:t>
            </a:r>
            <a:r>
              <a:rPr lang="en-US" altLang="x-none" sz="1400" i="1" dirty="0">
                <a:latin typeface="Arial" charset="0"/>
              </a:rPr>
              <a:t>.*</a:t>
            </a:r>
          </a:p>
          <a:p>
            <a:r>
              <a:rPr lang="en-US" altLang="x-none" sz="1400" i="1" dirty="0">
                <a:latin typeface="Arial" charset="0"/>
              </a:rPr>
              <a:t> in</a:t>
            </a:r>
            <a:r>
              <a:rPr lang="en-US" altLang="x-none" sz="1400" dirty="0">
                <a:latin typeface="Arial" charset="0"/>
              </a:rPr>
              <a:t> OPT_DATA_DIR</a:t>
            </a:r>
            <a:r>
              <a:rPr lang="en-US" altLang="x-none" sz="1400" i="1" dirty="0">
                <a:latin typeface="Arial" charset="0"/>
              </a:rPr>
              <a:t>)</a:t>
            </a:r>
            <a:endParaRPr lang="en-US" altLang="x-none" sz="1600" dirty="0">
              <a:latin typeface="Monaco" charset="0"/>
            </a:endParaRPr>
          </a:p>
        </p:txBody>
      </p:sp>
      <p:sp>
        <p:nvSpPr>
          <p:cNvPr id="6199" name="AutoShape 55"/>
          <p:cNvSpPr>
            <a:spLocks noChangeArrowheads="1"/>
          </p:cNvSpPr>
          <p:nvPr/>
        </p:nvSpPr>
        <p:spPr bwMode="auto">
          <a:xfrm rot="-5400000">
            <a:off x="3390900" y="56769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0" name="Rectangle 56"/>
          <p:cNvSpPr>
            <a:spLocks noChangeArrowheads="1"/>
          </p:cNvSpPr>
          <p:nvPr/>
        </p:nvSpPr>
        <p:spPr bwMode="auto">
          <a:xfrm>
            <a:off x="76200" y="558800"/>
            <a:ext cx="8978900" cy="621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3276600" y="1282700"/>
            <a:ext cx="20361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dirty="0" smtClean="0">
                <a:latin typeface="Monaco" charset="0"/>
              </a:rPr>
              <a:t>GET_SF_FROM_X</a:t>
            </a:r>
            <a:r>
              <a:rPr lang="en-US" altLang="x-none" sz="1600" dirty="0">
                <a:latin typeface="Monaco" charset="0"/>
              </a:rPr>
              <a:t>()</a:t>
            </a: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6248400" y="2362200"/>
            <a:ext cx="2751138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latin typeface="Monaco" charset="0"/>
              </a:rPr>
              <a:t>F = COST_FUNC</a:t>
            </a:r>
          </a:p>
          <a:p>
            <a:r>
              <a:rPr lang="en-US" altLang="x-none" sz="1600">
                <a:latin typeface="Monaco" charset="0"/>
              </a:rPr>
              <a:t>GET_GRADNT_FROM_ADJ()</a:t>
            </a: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2755900" y="0"/>
            <a:ext cx="4395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3200">
                <a:latin typeface="Arial" charset="0"/>
              </a:rPr>
              <a:t>Inverse </a:t>
            </a:r>
            <a:r>
              <a:rPr lang="en-US" altLang="x-none" sz="3200" smtClean="0">
                <a:latin typeface="Arial" charset="0"/>
              </a:rPr>
              <a:t>Model - current</a:t>
            </a:r>
            <a:endParaRPr lang="en-US" altLang="x-none" sz="3200">
              <a:latin typeface="Arial" charset="0"/>
            </a:endParaRP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787400" y="3403600"/>
            <a:ext cx="2440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DO_EMISSIONS()</a:t>
            </a:r>
          </a:p>
          <a:p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   </a:t>
            </a:r>
            <a:r>
              <a:rPr lang="en-US" altLang="x-none" sz="1400" i="1" dirty="0">
                <a:solidFill>
                  <a:schemeClr val="accent2"/>
                </a:solidFill>
                <a:latin typeface="Monaco" charset="0"/>
              </a:rPr>
              <a:t>EMS</a:t>
            </a:r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 = </a:t>
            </a:r>
            <a:r>
              <a:rPr lang="en-US" altLang="x-none" sz="1400" i="1" dirty="0">
                <a:solidFill>
                  <a:schemeClr val="accent2"/>
                </a:solidFill>
                <a:latin typeface="Monaco" charset="0"/>
              </a:rPr>
              <a:t>EMS</a:t>
            </a:r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 * </a:t>
            </a:r>
            <a:r>
              <a:rPr lang="en-US" altLang="x-none" sz="1400" dirty="0" smtClean="0">
                <a:solidFill>
                  <a:schemeClr val="accent2"/>
                </a:solidFill>
                <a:latin typeface="Monaco" charset="0"/>
              </a:rPr>
              <a:t>EMS_SF</a:t>
            </a:r>
            <a:endParaRPr lang="en-US" altLang="x-none" sz="1400" dirty="0">
              <a:solidFill>
                <a:schemeClr val="accent2"/>
              </a:solidFill>
              <a:latin typeface="Monaco" charset="0"/>
            </a:endParaRPr>
          </a:p>
        </p:txBody>
      </p:sp>
      <p:sp>
        <p:nvSpPr>
          <p:cNvPr id="42" name="Text Box 34"/>
          <p:cNvSpPr txBox="1">
            <a:spLocks noChangeArrowheads="1"/>
          </p:cNvSpPr>
          <p:nvPr/>
        </p:nvSpPr>
        <p:spPr bwMode="auto">
          <a:xfrm>
            <a:off x="3811588" y="6438900"/>
            <a:ext cx="48029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dirty="0" smtClean="0">
                <a:solidFill>
                  <a:srgbClr val="D81C0F"/>
                </a:solidFill>
                <a:latin typeface="Monaco" charset="0"/>
              </a:rPr>
              <a:t>DO_EMISSIONS_ADJ(): EMS_SF_ADJ </a:t>
            </a:r>
            <a:r>
              <a:rPr lang="en-US" altLang="x-none" sz="1400" i="1" dirty="0" smtClean="0">
                <a:solidFill>
                  <a:srgbClr val="D81C0F"/>
                </a:solidFill>
                <a:latin typeface="Monaco" charset="0"/>
              </a:rPr>
              <a:t>from</a:t>
            </a:r>
            <a:r>
              <a:rPr lang="en-US" altLang="x-none" sz="1400" dirty="0" smtClean="0">
                <a:solidFill>
                  <a:srgbClr val="D81C0F"/>
                </a:solidFill>
                <a:latin typeface="Monaco" charset="0"/>
              </a:rPr>
              <a:t> STT_ADJ</a:t>
            </a:r>
            <a:endParaRPr lang="en-US" altLang="x-none" sz="1400" dirty="0">
              <a:solidFill>
                <a:srgbClr val="D81C0F"/>
              </a:solidFill>
              <a:latin typeface="Monaco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48400" y="367390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x-none" sz="1400" dirty="0">
                <a:solidFill>
                  <a:srgbClr val="D81C0F"/>
                </a:solidFill>
                <a:latin typeface="Monaco" charset="0"/>
              </a:rPr>
              <a:t>RESCALE_ADJOINT</a:t>
            </a:r>
            <a:r>
              <a:rPr lang="en-US" altLang="x-none" sz="1400" dirty="0" smtClean="0">
                <a:solidFill>
                  <a:srgbClr val="D81C0F"/>
                </a:solidFill>
                <a:latin typeface="Monaco" charset="0"/>
              </a:rPr>
              <a:t>()</a:t>
            </a:r>
          </a:p>
          <a:p>
            <a:r>
              <a:rPr lang="en-US" altLang="x-none" sz="1400" dirty="0" smtClean="0">
                <a:solidFill>
                  <a:srgbClr val="D81C0F"/>
                </a:solidFill>
                <a:latin typeface="Monaco" charset="0"/>
              </a:rPr>
              <a:t>  ICS_SF_ADJ </a:t>
            </a:r>
            <a:r>
              <a:rPr lang="en-US" altLang="x-none" sz="1400" i="1" dirty="0" smtClean="0">
                <a:solidFill>
                  <a:srgbClr val="D81C0F"/>
                </a:solidFill>
                <a:latin typeface="Monaco" charset="0"/>
              </a:rPr>
              <a:t>from</a:t>
            </a:r>
            <a:r>
              <a:rPr lang="en-US" altLang="x-none" sz="1400" dirty="0" smtClean="0">
                <a:solidFill>
                  <a:srgbClr val="D81C0F"/>
                </a:solidFill>
                <a:latin typeface="Monaco" charset="0"/>
              </a:rPr>
              <a:t> STT_ADJ</a:t>
            </a:r>
            <a:endParaRPr lang="en-US" altLang="x-none" sz="1400" dirty="0">
              <a:solidFill>
                <a:srgbClr val="D81C0F"/>
              </a:solidFill>
              <a:latin typeface="Monaco" charset="0"/>
            </a:endParaRPr>
          </a:p>
        </p:txBody>
      </p:sp>
      <p:sp>
        <p:nvSpPr>
          <p:cNvPr id="44" name="Text Box 37"/>
          <p:cNvSpPr txBox="1">
            <a:spLocks noChangeArrowheads="1"/>
          </p:cNvSpPr>
          <p:nvPr/>
        </p:nvSpPr>
        <p:spPr bwMode="auto">
          <a:xfrm>
            <a:off x="533400" y="5372100"/>
            <a:ext cx="25241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DO_OUTPUT()</a:t>
            </a:r>
          </a:p>
          <a:p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   CHK_STT = STT</a:t>
            </a:r>
          </a:p>
          <a:p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   MAKE_CHECKPT_FILE()</a:t>
            </a:r>
          </a:p>
          <a:p>
            <a:r>
              <a:rPr lang="en-US" altLang="x-none" sz="1400" i="1" dirty="0">
                <a:solidFill>
                  <a:schemeClr val="accent2"/>
                </a:solidFill>
                <a:latin typeface="Arial" charset="0"/>
              </a:rPr>
              <a:t>          (*.</a:t>
            </a:r>
            <a:r>
              <a:rPr lang="en-US" altLang="x-none" sz="1400" i="1" dirty="0" err="1">
                <a:solidFill>
                  <a:schemeClr val="accent2"/>
                </a:solidFill>
                <a:latin typeface="Arial" charset="0"/>
              </a:rPr>
              <a:t>chk</a:t>
            </a:r>
            <a:r>
              <a:rPr lang="en-US" altLang="x-none" sz="1400" i="1" dirty="0">
                <a:solidFill>
                  <a:schemeClr val="accent2"/>
                </a:solidFill>
                <a:latin typeface="Arial" charset="0"/>
              </a:rPr>
              <a:t>.* in </a:t>
            </a:r>
            <a:r>
              <a:rPr lang="en-US" altLang="x-none" sz="1400" dirty="0">
                <a:solidFill>
                  <a:schemeClr val="accent2"/>
                </a:solidFill>
                <a:latin typeface="Arial" charset="0"/>
              </a:rPr>
              <a:t>ADJ_DIR</a:t>
            </a:r>
            <a:r>
              <a:rPr lang="en-US" altLang="x-none" sz="1400" i="1" dirty="0">
                <a:solidFill>
                  <a:schemeClr val="accent2"/>
                </a:solidFill>
                <a:latin typeface="Arial" charset="0"/>
              </a:rPr>
              <a:t>)</a:t>
            </a:r>
          </a:p>
          <a:p>
            <a:r>
              <a:rPr lang="en-US" altLang="x-none" sz="1400" i="1" dirty="0">
                <a:solidFill>
                  <a:schemeClr val="accent2"/>
                </a:solidFill>
                <a:latin typeface="Monaco" charset="0"/>
              </a:rPr>
              <a:t>or</a:t>
            </a:r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 MAKE_OBS_FILE()</a:t>
            </a:r>
          </a:p>
          <a:p>
            <a:r>
              <a:rPr lang="en-US" altLang="x-none" sz="1400" i="1" dirty="0">
                <a:solidFill>
                  <a:schemeClr val="accent2"/>
                </a:solidFill>
                <a:latin typeface="Arial" charset="0"/>
              </a:rPr>
              <a:t>         (*.obs.* in </a:t>
            </a:r>
            <a:r>
              <a:rPr lang="en-US" altLang="x-none" sz="1400" dirty="0">
                <a:solidFill>
                  <a:schemeClr val="accent2"/>
                </a:solidFill>
                <a:latin typeface="Arial" charset="0"/>
              </a:rPr>
              <a:t>ADJ_DIR</a:t>
            </a:r>
            <a:r>
              <a:rPr lang="en-US" altLang="x-none" sz="1400" i="1" dirty="0">
                <a:solidFill>
                  <a:schemeClr val="accent2"/>
                </a:solidFill>
                <a:latin typeface="Arial" charset="0"/>
              </a:rPr>
              <a:t>)</a:t>
            </a:r>
          </a:p>
          <a:p>
            <a:endParaRPr lang="en-US" altLang="x-none" sz="1400" dirty="0">
              <a:solidFill>
                <a:schemeClr val="accent2"/>
              </a:solidFill>
              <a:latin typeface="Monaco" charset="0"/>
            </a:endParaRPr>
          </a:p>
        </p:txBody>
      </p:sp>
      <p:sp>
        <p:nvSpPr>
          <p:cNvPr id="45" name="Text Box 37"/>
          <p:cNvSpPr txBox="1">
            <a:spLocks noChangeArrowheads="1"/>
          </p:cNvSpPr>
          <p:nvPr/>
        </p:nvSpPr>
        <p:spPr bwMode="auto">
          <a:xfrm>
            <a:off x="4203700" y="4292600"/>
            <a:ext cx="17956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i="1" smtClean="0">
                <a:solidFill>
                  <a:srgbClr val="C00000"/>
                </a:solidFill>
                <a:latin typeface="Monaco" charset="0"/>
              </a:rPr>
              <a:t>advance</a:t>
            </a:r>
            <a:r>
              <a:rPr lang="en-US" altLang="x-none" sz="1400" smtClean="0">
                <a:solidFill>
                  <a:srgbClr val="C00000"/>
                </a:solidFill>
                <a:latin typeface="Monaco" charset="0"/>
              </a:rPr>
              <a:t> STT_ADJ</a:t>
            </a:r>
            <a:endParaRPr lang="en-US" altLang="x-none" sz="1400" dirty="0">
              <a:solidFill>
                <a:srgbClr val="C00000"/>
              </a:solidFill>
              <a:latin typeface="Monaco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73800" y="418190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x-none" sz="1400" dirty="0" smtClean="0">
                <a:solidFill>
                  <a:srgbClr val="D81C0F"/>
                </a:solidFill>
                <a:latin typeface="Monaco" charset="0"/>
              </a:rPr>
              <a:t>CALC_APRIORI()</a:t>
            </a:r>
          </a:p>
          <a:p>
            <a:r>
              <a:rPr lang="en-US" altLang="x-none" sz="1400" dirty="0">
                <a:solidFill>
                  <a:srgbClr val="D81C0F"/>
                </a:solidFill>
                <a:latin typeface="Monaco" charset="0"/>
              </a:rPr>
              <a:t> </a:t>
            </a:r>
            <a:r>
              <a:rPr lang="en-US" altLang="x-none" sz="1400" dirty="0" smtClean="0">
                <a:solidFill>
                  <a:srgbClr val="D81C0F"/>
                </a:solidFill>
                <a:latin typeface="Monaco" charset="0"/>
              </a:rPr>
              <a:t> </a:t>
            </a:r>
            <a:r>
              <a:rPr lang="en-US" altLang="x-none" sz="1400" i="1" dirty="0" smtClean="0">
                <a:solidFill>
                  <a:srgbClr val="D81C0F"/>
                </a:solidFill>
                <a:latin typeface="Monaco" charset="0"/>
              </a:rPr>
              <a:t>update *SF_ADJ and CF</a:t>
            </a:r>
            <a:endParaRPr lang="en-US" altLang="x-none" sz="1400" dirty="0">
              <a:solidFill>
                <a:srgbClr val="D81C0F"/>
              </a:solidFill>
              <a:latin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76200" y="558800"/>
            <a:ext cx="8978900" cy="621665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19200" y="1600200"/>
            <a:ext cx="1555750" cy="2667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400">
                <a:latin typeface="Monaco" charset="0"/>
              </a:rPr>
              <a:t>inverse.f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" y="558800"/>
            <a:ext cx="1887538" cy="355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52400" y="457200"/>
            <a:ext cx="7318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>
                <a:solidFill>
                  <a:srgbClr val="015113"/>
                </a:solidFill>
                <a:latin typeface="Monaco" charset="0"/>
              </a:rPr>
              <a:t>run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181600" y="4419600"/>
            <a:ext cx="3606800" cy="20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 sz="1400" dirty="0">
                <a:latin typeface="Monaco" charset="0"/>
              </a:rPr>
              <a:t>IF ( N_CALC == N_CALC_STOP )</a:t>
            </a:r>
          </a:p>
          <a:p>
            <a:r>
              <a:rPr lang="en-US" altLang="x-none" sz="1400" dirty="0">
                <a:latin typeface="Monaco" charset="0"/>
              </a:rPr>
              <a:t>   DO_GEOS_CHEM()</a:t>
            </a:r>
          </a:p>
          <a:p>
            <a:r>
              <a:rPr lang="en-US" altLang="x-none" sz="1400" dirty="0">
                <a:latin typeface="Monaco" charset="0"/>
              </a:rPr>
              <a:t>   </a:t>
            </a:r>
            <a:r>
              <a:rPr lang="en-US" altLang="x-none" sz="1400" dirty="0" smtClean="0">
                <a:latin typeface="Monaco" charset="0"/>
              </a:rPr>
              <a:t>DO_GEOS_CHEM_ADJ()</a:t>
            </a:r>
            <a:endParaRPr lang="en-US" altLang="x-none" sz="1400" dirty="0">
              <a:latin typeface="Monaco" charset="0"/>
            </a:endParaRPr>
          </a:p>
          <a:p>
            <a:r>
              <a:rPr lang="en-US" altLang="x-none" sz="1400" dirty="0">
                <a:latin typeface="Monaco" charset="0"/>
              </a:rPr>
              <a:t>   MAKE_GDT_FILE()</a:t>
            </a:r>
          </a:p>
          <a:p>
            <a:r>
              <a:rPr lang="en-US" altLang="x-none" sz="1400" dirty="0">
                <a:latin typeface="Monaco" charset="0"/>
              </a:rPr>
              <a:t>   </a:t>
            </a:r>
            <a:r>
              <a:rPr lang="en-US" altLang="x-none" sz="1400" dirty="0" smtClean="0">
                <a:latin typeface="Monaco" charset="0"/>
              </a:rPr>
              <a:t>MAKE_SF_FILE</a:t>
            </a:r>
            <a:r>
              <a:rPr lang="en-US" altLang="x-none" sz="1400" dirty="0">
                <a:latin typeface="Monaco" charset="0"/>
              </a:rPr>
              <a:t>()</a:t>
            </a:r>
          </a:p>
          <a:p>
            <a:r>
              <a:rPr lang="en-US" altLang="x-none" sz="1400" dirty="0">
                <a:latin typeface="Monaco" charset="0"/>
              </a:rPr>
              <a:t>   MAKE_CFN_FILE()</a:t>
            </a:r>
          </a:p>
          <a:p>
            <a:r>
              <a:rPr lang="en-US" altLang="x-none" sz="1400" dirty="0">
                <a:latin typeface="Monaco" charset="0"/>
              </a:rPr>
              <a:t>   GET_GRADNT_FROM_ADJ()</a:t>
            </a:r>
          </a:p>
          <a:p>
            <a:r>
              <a:rPr lang="en-US" altLang="x-none" sz="1400" dirty="0">
                <a:latin typeface="Monaco" charset="0"/>
              </a:rPr>
              <a:t>   F       = COST_FUNC</a:t>
            </a:r>
          </a:p>
          <a:p>
            <a:r>
              <a:rPr lang="en-US" altLang="x-none" sz="1400" dirty="0">
                <a:latin typeface="Monaco" charset="0"/>
              </a:rPr>
              <a:t>   ITERATE = .FALSE.</a:t>
            </a:r>
            <a:endParaRPr lang="en-US" altLang="x-none" sz="1600" dirty="0">
              <a:latin typeface="Monaco" charset="0"/>
            </a:endParaRP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371600" y="3721100"/>
            <a:ext cx="3055938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dirty="0">
                <a:latin typeface="Monaco" charset="0"/>
              </a:rPr>
              <a:t>WHILE( ITERATE ) </a:t>
            </a:r>
          </a:p>
          <a:p>
            <a:r>
              <a:rPr lang="en-US" altLang="x-none" sz="1400" dirty="0">
                <a:latin typeface="Monaco" charset="0"/>
              </a:rPr>
              <a:t>   SETULB( X, F, GRADNT, …)</a:t>
            </a:r>
          </a:p>
          <a:p>
            <a:r>
              <a:rPr lang="en-US" altLang="x-none" sz="1400" dirty="0">
                <a:latin typeface="Monaco" charset="0"/>
              </a:rPr>
              <a:t>   N_CALC = N_CALC + 1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1600200" y="4445000"/>
            <a:ext cx="319189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dirty="0">
                <a:latin typeface="Monaco" charset="0"/>
              </a:rPr>
              <a:t> IF ( N_CALC &lt; N_CALC_STOP </a:t>
            </a:r>
            <a:r>
              <a:rPr lang="en-US" altLang="x-none" sz="1400" dirty="0" smtClean="0">
                <a:latin typeface="Monaco" charset="0"/>
              </a:rPr>
              <a:t>)</a:t>
            </a:r>
          </a:p>
          <a:p>
            <a:r>
              <a:rPr lang="en-US" altLang="x-none" sz="1400" dirty="0">
                <a:latin typeface="Monaco" charset="0"/>
              </a:rPr>
              <a:t> </a:t>
            </a:r>
            <a:r>
              <a:rPr lang="en-US" altLang="x-none" sz="1400" dirty="0" smtClean="0">
                <a:latin typeface="Monaco" charset="0"/>
              </a:rPr>
              <a:t>  GET_SF_FROM_X()</a:t>
            </a:r>
            <a:endParaRPr lang="en-US" altLang="x-none" sz="1400" dirty="0">
              <a:latin typeface="Monaco" charset="0"/>
            </a:endParaRPr>
          </a:p>
          <a:p>
            <a:r>
              <a:rPr lang="en-US" altLang="x-none" sz="1400" dirty="0">
                <a:latin typeface="Monaco" charset="0"/>
              </a:rPr>
              <a:t>   READ_GDT_FILE()</a:t>
            </a:r>
          </a:p>
          <a:p>
            <a:r>
              <a:rPr lang="en-US" altLang="x-none" sz="1400" dirty="0">
                <a:latin typeface="Monaco" charset="0"/>
              </a:rPr>
              <a:t>   READ_CFN_FILE()</a:t>
            </a:r>
          </a:p>
          <a:p>
            <a:r>
              <a:rPr lang="en-US" altLang="x-none" sz="1400" dirty="0">
                <a:latin typeface="Monaco" charset="0"/>
              </a:rPr>
              <a:t>   GET_GRADNT_FROM_ADJ()</a:t>
            </a:r>
          </a:p>
          <a:p>
            <a:r>
              <a:rPr lang="en-US" altLang="x-none" sz="1400" dirty="0">
                <a:latin typeface="Monaco" charset="0"/>
              </a:rPr>
              <a:t>   F       = COST_FUNC</a:t>
            </a:r>
          </a:p>
          <a:p>
            <a:r>
              <a:rPr lang="en-US" altLang="x-none" sz="1400" dirty="0">
                <a:latin typeface="Monaco" charset="0"/>
              </a:rPr>
              <a:t>   ITERATE = .TRUE.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1676400" y="4419600"/>
            <a:ext cx="3505200" cy="2133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5181600" y="4419600"/>
            <a:ext cx="3276600" cy="2133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1371600" y="1905000"/>
            <a:ext cx="347082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dirty="0" smtClean="0">
                <a:latin typeface="Monaco" charset="0"/>
              </a:rPr>
              <a:t>N_CALC = 0</a:t>
            </a:r>
          </a:p>
          <a:p>
            <a:r>
              <a:rPr lang="en-US" altLang="x-none" sz="1400" dirty="0" smtClean="0">
                <a:latin typeface="Monaco" charset="0"/>
              </a:rPr>
              <a:t>IF </a:t>
            </a:r>
            <a:r>
              <a:rPr lang="en-US" altLang="x-none" sz="1400" dirty="0">
                <a:latin typeface="Monaco" charset="0"/>
              </a:rPr>
              <a:t>( </a:t>
            </a:r>
            <a:r>
              <a:rPr lang="en-US" altLang="x-none" sz="1400" dirty="0" smtClean="0">
                <a:latin typeface="Monaco" charset="0"/>
              </a:rPr>
              <a:t>N_CALC_STOP == </a:t>
            </a:r>
            <a:r>
              <a:rPr lang="en-US" altLang="x-none" sz="1400" dirty="0">
                <a:latin typeface="Monaco" charset="0"/>
              </a:rPr>
              <a:t>0 ) </a:t>
            </a:r>
          </a:p>
          <a:p>
            <a:r>
              <a:rPr lang="en-US" altLang="x-none" sz="1400" dirty="0" smtClean="0">
                <a:latin typeface="Monaco" charset="0"/>
              </a:rPr>
              <a:t>   SET_SF()</a:t>
            </a:r>
            <a:endParaRPr lang="en-US" altLang="x-none" sz="1400" dirty="0">
              <a:latin typeface="Monaco" charset="0"/>
            </a:endParaRPr>
          </a:p>
          <a:p>
            <a:r>
              <a:rPr lang="en-US" altLang="x-none" sz="1400" dirty="0" smtClean="0">
                <a:latin typeface="Monaco" charset="0"/>
              </a:rPr>
              <a:t>   </a:t>
            </a:r>
            <a:r>
              <a:rPr lang="en-US" altLang="x-none" sz="1400" dirty="0">
                <a:latin typeface="Monaco" charset="0"/>
              </a:rPr>
              <a:t>DO_GEOS_CHEM()</a:t>
            </a:r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 </a:t>
            </a:r>
            <a:endParaRPr lang="en-US" altLang="x-none" sz="1400" dirty="0" smtClean="0">
              <a:solidFill>
                <a:schemeClr val="accent2"/>
              </a:solidFill>
              <a:latin typeface="Monaco" charset="0"/>
            </a:endParaRPr>
          </a:p>
          <a:p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	</a:t>
            </a:r>
            <a:r>
              <a:rPr lang="en-US" altLang="x-none" sz="1400" dirty="0" smtClean="0">
                <a:solidFill>
                  <a:schemeClr val="accent2"/>
                </a:solidFill>
                <a:latin typeface="Monaco" charset="0"/>
              </a:rPr>
              <a:t>if (LADJ) make </a:t>
            </a:r>
            <a:r>
              <a:rPr lang="en-US" altLang="x-none" sz="1400" dirty="0">
                <a:solidFill>
                  <a:schemeClr val="accent2"/>
                </a:solidFill>
                <a:latin typeface="Monaco" charset="0"/>
              </a:rPr>
              <a:t>*.obs</a:t>
            </a:r>
            <a:r>
              <a:rPr lang="en-US" altLang="x-none" sz="1400" dirty="0" smtClean="0">
                <a:solidFill>
                  <a:schemeClr val="accent2"/>
                </a:solidFill>
                <a:latin typeface="Monaco" charset="0"/>
              </a:rPr>
              <a:t>.*</a:t>
            </a:r>
          </a:p>
          <a:p>
            <a:r>
              <a:rPr lang="en-US" altLang="x-none" sz="1400" dirty="0">
                <a:latin typeface="Monaco" charset="0"/>
              </a:rPr>
              <a:t> </a:t>
            </a:r>
            <a:r>
              <a:rPr lang="en-US" altLang="x-none" sz="1400" dirty="0" smtClean="0">
                <a:latin typeface="Monaco" charset="0"/>
              </a:rPr>
              <a:t>  EXIT</a:t>
            </a:r>
            <a:endParaRPr lang="en-US" altLang="x-none" sz="1400" dirty="0">
              <a:latin typeface="Monaco" charset="0"/>
            </a:endParaRP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321300" y="2171700"/>
            <a:ext cx="329930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SET_SF:</a:t>
            </a:r>
          </a:p>
          <a:p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   IF </a:t>
            </a:r>
            <a:r>
              <a:rPr lang="en-US" altLang="x-none" sz="1400" dirty="0">
                <a:solidFill>
                  <a:srgbClr val="5402AA"/>
                </a:solidFill>
                <a:latin typeface="Monaco" charset="0"/>
              </a:rPr>
              <a:t>( </a:t>
            </a:r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N_CALC_STOP == 0 )</a:t>
            </a:r>
            <a:endParaRPr lang="en-US" altLang="x-none" sz="1400" dirty="0">
              <a:solidFill>
                <a:srgbClr val="5402AA"/>
              </a:solidFill>
              <a:latin typeface="Monaco" charset="0"/>
            </a:endParaRPr>
          </a:p>
          <a:p>
            <a:r>
              <a:rPr lang="en-US" altLang="x-none" sz="1400" dirty="0">
                <a:solidFill>
                  <a:srgbClr val="5402AA"/>
                </a:solidFill>
                <a:latin typeface="Monaco" charset="0"/>
              </a:rPr>
              <a:t>   </a:t>
            </a:r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   STT_SF </a:t>
            </a:r>
            <a:r>
              <a:rPr lang="en-US" altLang="x-none" sz="1400" dirty="0">
                <a:solidFill>
                  <a:srgbClr val="5402AA"/>
                </a:solidFill>
                <a:latin typeface="Monaco" charset="0"/>
              </a:rPr>
              <a:t>= </a:t>
            </a:r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1d0</a:t>
            </a:r>
            <a:endParaRPr lang="en-US" altLang="x-none" sz="1400" dirty="0">
              <a:solidFill>
                <a:srgbClr val="5402AA"/>
              </a:solidFill>
              <a:latin typeface="Monaco" charset="0"/>
            </a:endParaRPr>
          </a:p>
          <a:p>
            <a:r>
              <a:rPr lang="en-US" altLang="x-none" sz="1400" dirty="0">
                <a:solidFill>
                  <a:srgbClr val="5402AA"/>
                </a:solidFill>
                <a:latin typeface="Monaco" charset="0"/>
              </a:rPr>
              <a:t>  </a:t>
            </a:r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    EMS_SF </a:t>
            </a:r>
            <a:r>
              <a:rPr lang="en-US" altLang="x-none" sz="1400" dirty="0">
                <a:solidFill>
                  <a:srgbClr val="5402AA"/>
                </a:solidFill>
                <a:latin typeface="Monaco" charset="0"/>
              </a:rPr>
              <a:t>= 1d0</a:t>
            </a:r>
          </a:p>
          <a:p>
            <a:endParaRPr lang="en-US" altLang="x-none" sz="1400" dirty="0">
              <a:solidFill>
                <a:srgbClr val="5402AA"/>
              </a:solidFill>
              <a:latin typeface="Monaco" charset="0"/>
            </a:endParaRPr>
          </a:p>
          <a:p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   ELSE</a:t>
            </a:r>
          </a:p>
          <a:p>
            <a:r>
              <a:rPr lang="en-US" altLang="x-none" sz="1400" dirty="0">
                <a:solidFill>
                  <a:srgbClr val="5402AA"/>
                </a:solidFill>
                <a:latin typeface="Monaco" charset="0"/>
              </a:rPr>
              <a:t> </a:t>
            </a:r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     STT_SF </a:t>
            </a:r>
            <a:r>
              <a:rPr lang="en-US" altLang="x-none" sz="1400" dirty="0">
                <a:solidFill>
                  <a:srgbClr val="5402AA"/>
                </a:solidFill>
                <a:latin typeface="Monaco" charset="0"/>
              </a:rPr>
              <a:t>= </a:t>
            </a:r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STT_SF_DEFAULT</a:t>
            </a:r>
            <a:endParaRPr lang="en-US" altLang="x-none" sz="1400" dirty="0">
              <a:solidFill>
                <a:srgbClr val="5402AA"/>
              </a:solidFill>
              <a:latin typeface="Monaco" charset="0"/>
            </a:endParaRPr>
          </a:p>
          <a:p>
            <a:r>
              <a:rPr lang="en-US" altLang="x-none" sz="1400" dirty="0">
                <a:solidFill>
                  <a:srgbClr val="5402AA"/>
                </a:solidFill>
                <a:latin typeface="Monaco" charset="0"/>
              </a:rPr>
              <a:t>  </a:t>
            </a:r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    EMS_SF </a:t>
            </a:r>
            <a:r>
              <a:rPr lang="en-US" altLang="x-none" sz="1400" dirty="0">
                <a:solidFill>
                  <a:srgbClr val="5402AA"/>
                </a:solidFill>
                <a:latin typeface="Monaco" charset="0"/>
              </a:rPr>
              <a:t>= </a:t>
            </a:r>
            <a:r>
              <a:rPr lang="en-US" altLang="x-none" sz="1400" dirty="0" smtClean="0">
                <a:solidFill>
                  <a:srgbClr val="5402AA"/>
                </a:solidFill>
                <a:latin typeface="Monaco" charset="0"/>
              </a:rPr>
              <a:t>EMS_SF_DEFAULT</a:t>
            </a:r>
            <a:endParaRPr lang="en-US" altLang="x-none" sz="1400" dirty="0">
              <a:latin typeface="Monaco" charset="0"/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76200" y="889000"/>
            <a:ext cx="4217988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>
                <a:solidFill>
                  <a:srgbClr val="015113"/>
                </a:solidFill>
                <a:latin typeface="Monaco" charset="0"/>
              </a:rPr>
              <a:t>while [ $X -le $XSTOP]</a:t>
            </a:r>
          </a:p>
          <a:p>
            <a:r>
              <a:rPr lang="en-US" altLang="x-none" sz="1600" i="1">
                <a:solidFill>
                  <a:srgbClr val="015113"/>
                </a:solidFill>
                <a:latin typeface="Monaco" charset="0"/>
              </a:rPr>
              <a:t>set</a:t>
            </a:r>
            <a:r>
              <a:rPr lang="en-US" altLang="x-none" sz="1600">
                <a:solidFill>
                  <a:srgbClr val="015113"/>
                </a:solidFill>
                <a:latin typeface="Monaco" charset="0"/>
              </a:rPr>
              <a:t> N_CALC_STOP = $X </a:t>
            </a:r>
            <a:r>
              <a:rPr lang="en-US" altLang="x-none" sz="1600" i="1">
                <a:solidFill>
                  <a:srgbClr val="015113"/>
                </a:solidFill>
                <a:latin typeface="Monaco" charset="0"/>
              </a:rPr>
              <a:t>in</a:t>
            </a:r>
            <a:r>
              <a:rPr lang="en-US" altLang="x-none" sz="1600">
                <a:solidFill>
                  <a:srgbClr val="015113"/>
                </a:solidFill>
                <a:latin typeface="Monaco" charset="0"/>
              </a:rPr>
              <a:t> inverse.f</a:t>
            </a:r>
            <a:endParaRPr lang="en-US" altLang="x-none" sz="1600">
              <a:latin typeface="Monaco" charset="0"/>
            </a:endParaRP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1358900" y="3273425"/>
            <a:ext cx="17956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 smtClean="0">
                <a:latin typeface="Monaco" charset="0"/>
              </a:rPr>
              <a:t>SET_SF()</a:t>
            </a:r>
            <a:endParaRPr lang="en-US" altLang="x-none" sz="1400" dirty="0" smtClean="0">
              <a:latin typeface="Monaco" charset="0"/>
            </a:endParaRPr>
          </a:p>
          <a:p>
            <a:r>
              <a:rPr lang="en-US" altLang="x-none" sz="1400" dirty="0" smtClean="0">
                <a:latin typeface="Monaco" charset="0"/>
              </a:rPr>
              <a:t>GET_X_FROM_SF()</a:t>
            </a:r>
            <a:endParaRPr lang="en-US" altLang="x-none" sz="1400" dirty="0">
              <a:latin typeface="Monaco" charset="0"/>
            </a:endParaRPr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5257800" y="1752600"/>
            <a:ext cx="1555750" cy="2667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400">
                <a:solidFill>
                  <a:srgbClr val="5402AA"/>
                </a:solidFill>
                <a:latin typeface="Monaco" charset="0"/>
              </a:rPr>
              <a:t>inverse_mod.f</a:t>
            </a: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1219200" y="1600200"/>
            <a:ext cx="76962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5257800" y="1752600"/>
            <a:ext cx="3429000" cy="2362200"/>
          </a:xfrm>
          <a:prstGeom prst="rect">
            <a:avLst/>
          </a:prstGeom>
          <a:noFill/>
          <a:ln w="9525">
            <a:solidFill>
              <a:srgbClr val="7903F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x-none" altLang="x-none">
              <a:solidFill>
                <a:srgbClr val="7903F6"/>
              </a:solidFill>
            </a:endParaRP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2806700" y="0"/>
            <a:ext cx="4395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3200" dirty="0">
                <a:latin typeface="Arial" charset="0"/>
              </a:rPr>
              <a:t>Inverse </a:t>
            </a:r>
            <a:r>
              <a:rPr lang="en-US" altLang="x-none" sz="3200" dirty="0" smtClean="0">
                <a:latin typeface="Arial" charset="0"/>
              </a:rPr>
              <a:t>Model - current</a:t>
            </a:r>
            <a:endParaRPr lang="en-US" altLang="x-none" sz="3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0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1549400" y="0"/>
            <a:ext cx="64235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3200" dirty="0">
                <a:latin typeface="Arial" charset="0"/>
              </a:rPr>
              <a:t>Inverse </a:t>
            </a:r>
            <a:r>
              <a:rPr lang="en-US" altLang="x-none" sz="3200" dirty="0" smtClean="0">
                <a:latin typeface="Arial" charset="0"/>
              </a:rPr>
              <a:t>Model Components </a:t>
            </a:r>
            <a:r>
              <a:rPr lang="en-US" altLang="x-none" sz="3200" smtClean="0">
                <a:latin typeface="Arial" charset="0"/>
              </a:rPr>
              <a:t>- ideal</a:t>
            </a:r>
            <a:endParaRPr lang="en-US" altLang="x-none" sz="320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6200" y="2806700"/>
            <a:ext cx="20447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Forward nonlinear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 model 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M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340100" y="1524000"/>
            <a:ext cx="20447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Tangent </a:t>
            </a:r>
            <a:r>
              <a:rPr lang="en-US">
                <a:latin typeface="Verdana" charset="0"/>
              </a:rPr>
              <a:t>Linear model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M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350000" y="1485900"/>
            <a:ext cx="20447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Solver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800" y="5651500"/>
            <a:ext cx="25273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Observations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y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0" y="4241800"/>
            <a:ext cx="25273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Observation operators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H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27400" y="2959100"/>
            <a:ext cx="25273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Observation operator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adjionts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H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T</a:t>
            </a:r>
            <a:endParaRPr kumimoji="0" lang="en-US" sz="2400" b="1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340100" y="4292600"/>
            <a:ext cx="20447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Adjoint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  <a:p>
            <a:r>
              <a:rPr lang="en-US" dirty="0" smtClean="0">
                <a:latin typeface="Verdana" charset="0"/>
              </a:rPr>
              <a:t>model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M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324600" y="2908300"/>
            <a:ext cx="25273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Covariance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 matrices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baseline="0" dirty="0" smtClean="0">
                <a:latin typeface="Verdana" charset="0"/>
              </a:rPr>
              <a:t>B,</a:t>
            </a:r>
            <a:r>
              <a:rPr lang="en-US" b="1" dirty="0" smtClean="0">
                <a:latin typeface="Verdana" charset="0"/>
              </a:rPr>
              <a:t> R, B</a:t>
            </a:r>
            <a:r>
              <a:rPr lang="en-US" b="1" baseline="30000" dirty="0" smtClean="0">
                <a:latin typeface="Verdana" charset="0"/>
              </a:rPr>
              <a:t>1/2</a:t>
            </a:r>
            <a:endParaRPr kumimoji="0" lang="en-US" sz="2400" b="1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3500" y="1409700"/>
            <a:ext cx="25273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Control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 parameters </a:t>
            </a:r>
            <a:r>
              <a:rPr lang="en-US" b="1" dirty="0">
                <a:latin typeface="Verdana" charset="0"/>
              </a:rPr>
              <a:t>x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10400" y="952500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DA</a:t>
            </a:r>
            <a:endParaRPr lang="en-US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406400" y="876300"/>
            <a:ext cx="198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GCHP+data</a:t>
            </a:r>
            <a:endParaRPr lang="en-US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3683000" y="889000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ADJ/TLM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794000" y="5534561"/>
            <a:ext cx="44839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Key desired (new) features:</a:t>
            </a:r>
          </a:p>
          <a:p>
            <a:pPr marL="342900" indent="-342900">
              <a:buFontTx/>
              <a:buChar char="-"/>
            </a:pPr>
            <a:r>
              <a:rPr lang="en-US" sz="1600" dirty="0" smtClean="0"/>
              <a:t>TLM</a:t>
            </a:r>
          </a:p>
          <a:p>
            <a:pPr marL="342900" indent="-342900">
              <a:buFontTx/>
              <a:buChar char="-"/>
            </a:pPr>
            <a:r>
              <a:rPr lang="en-US" sz="1600" dirty="0" smtClean="0"/>
              <a:t>Handle </a:t>
            </a:r>
            <a:r>
              <a:rPr lang="en-US" sz="1600" b="1" dirty="0" smtClean="0"/>
              <a:t>x </a:t>
            </a:r>
            <a:r>
              <a:rPr lang="en-US" sz="1600" dirty="0" smtClean="0"/>
              <a:t>using HEMCO</a:t>
            </a:r>
          </a:p>
          <a:p>
            <a:pPr marL="342900" indent="-342900">
              <a:buFontTx/>
              <a:buChar char="-"/>
            </a:pPr>
            <a:r>
              <a:rPr lang="en-US" sz="1600" dirty="0" smtClean="0"/>
              <a:t>Not all one .exe</a:t>
            </a:r>
          </a:p>
          <a:p>
            <a:r>
              <a:rPr lang="en-US" sz="1600" dirty="0" smtClean="0"/>
              <a:t>-   Object oriented, look to port to </a:t>
            </a:r>
            <a:r>
              <a:rPr lang="en-US" sz="1600" dirty="0" smtClean="0">
                <a:hlinkClick r:id="rId3"/>
              </a:rPr>
              <a:t>OOPS</a:t>
            </a:r>
            <a:r>
              <a:rPr lang="en-US" sz="1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600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1549400" y="0"/>
            <a:ext cx="64235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3200" dirty="0">
                <a:latin typeface="Arial" charset="0"/>
              </a:rPr>
              <a:t>Inverse </a:t>
            </a:r>
            <a:r>
              <a:rPr lang="en-US" altLang="x-none" sz="3200" dirty="0" smtClean="0">
                <a:latin typeface="Arial" charset="0"/>
              </a:rPr>
              <a:t>Model Components </a:t>
            </a:r>
            <a:r>
              <a:rPr lang="en-US" altLang="x-none" sz="3200" smtClean="0">
                <a:latin typeface="Arial" charset="0"/>
              </a:rPr>
              <a:t>- ideal</a:t>
            </a:r>
            <a:endParaRPr lang="en-US" altLang="x-none" sz="320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6200" y="2806700"/>
            <a:ext cx="20447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Forward nonlinear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 model 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M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340100" y="1524000"/>
            <a:ext cx="20447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Tangent </a:t>
            </a:r>
            <a:r>
              <a:rPr lang="en-US">
                <a:latin typeface="Verdana" charset="0"/>
              </a:rPr>
              <a:t>Linear model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M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350000" y="1485900"/>
            <a:ext cx="20447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Solver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800" y="5651500"/>
            <a:ext cx="25273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Observations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y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0" y="4241800"/>
            <a:ext cx="25273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Observation operators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H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27400" y="2959100"/>
            <a:ext cx="25273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Observation operator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adjionts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H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T</a:t>
            </a:r>
            <a:endParaRPr kumimoji="0" lang="en-US" sz="2400" b="1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324600" y="2908300"/>
            <a:ext cx="25273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Covariance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 matrices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baseline="0" dirty="0" smtClean="0">
                <a:latin typeface="Verdana" charset="0"/>
              </a:rPr>
              <a:t>B,</a:t>
            </a:r>
            <a:r>
              <a:rPr lang="en-US" b="1" dirty="0" smtClean="0">
                <a:latin typeface="Verdana" charset="0"/>
              </a:rPr>
              <a:t> R, B</a:t>
            </a:r>
            <a:r>
              <a:rPr lang="en-US" b="1" baseline="30000" dirty="0" smtClean="0">
                <a:latin typeface="Verdana" charset="0"/>
              </a:rPr>
              <a:t>1/2</a:t>
            </a:r>
            <a:endParaRPr kumimoji="0" lang="en-US" sz="2400" b="1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3500" y="1409700"/>
            <a:ext cx="25273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Control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 parameters </a:t>
            </a:r>
            <a:r>
              <a:rPr lang="en-US" b="1" dirty="0">
                <a:latin typeface="Verdana" charset="0"/>
              </a:rPr>
              <a:t>x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10400" y="952500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DA</a:t>
            </a:r>
            <a:endParaRPr lang="en-US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406400" y="876300"/>
            <a:ext cx="198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GCHP+data</a:t>
            </a:r>
            <a:endParaRPr lang="en-US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3683000" y="889000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ADJ/TLM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832100" y="5780782"/>
            <a:ext cx="61737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Essential features to retain:</a:t>
            </a:r>
          </a:p>
          <a:p>
            <a:pPr marL="342900" indent="-342900">
              <a:buFontTx/>
              <a:buChar char="-"/>
            </a:pPr>
            <a:r>
              <a:rPr lang="en-US" sz="1600" dirty="0" smtClean="0"/>
              <a:t>Stand-alone gradient calculations (sensitivity analysis)</a:t>
            </a:r>
          </a:p>
          <a:p>
            <a:pPr marL="342900" indent="-342900">
              <a:buFontTx/>
              <a:buChar char="-"/>
            </a:pPr>
            <a:r>
              <a:rPr lang="en-US" sz="1600" dirty="0" smtClean="0"/>
              <a:t>Finite difference testing mode</a:t>
            </a:r>
          </a:p>
          <a:p>
            <a:pPr marL="342900" indent="-342900">
              <a:buFontTx/>
              <a:buChar char="-"/>
            </a:pPr>
            <a:r>
              <a:rPr lang="en-US" sz="1600" dirty="0" smtClean="0"/>
              <a:t>Pseudo inversion mode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340100" y="4292600"/>
            <a:ext cx="2044700" cy="1206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Adjoint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  <a:p>
            <a:r>
              <a:rPr lang="en-US" dirty="0" smtClean="0">
                <a:latin typeface="Verdana" charset="0"/>
              </a:rPr>
              <a:t>model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</a:rPr>
              <a:t>M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7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Code build process </a:t>
            </a:r>
            <a:endParaRPr lang="en-US" sz="2800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25689"/>
            <a:ext cx="86233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to allow for the forward model and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model to both advance and yet stay synchronized with minimal overhead? </a:t>
            </a:r>
          </a:p>
          <a:p>
            <a:endParaRPr lang="en-US" sz="2000" dirty="0"/>
          </a:p>
          <a:p>
            <a:r>
              <a:rPr lang="en-US" sz="2000" dirty="0" smtClean="0"/>
              <a:t>Current</a:t>
            </a:r>
            <a:r>
              <a:rPr lang="en-US" sz="2000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en-US" sz="2000" dirty="0" err="1" smtClean="0"/>
              <a:t>gcadj_std</a:t>
            </a:r>
            <a:r>
              <a:rPr lang="en-US" sz="2000" dirty="0" smtClean="0"/>
              <a:t> uses stand-alone </a:t>
            </a:r>
            <a:r>
              <a:rPr lang="en-US" sz="2000" dirty="0" smtClean="0"/>
              <a:t>code </a:t>
            </a:r>
            <a:r>
              <a:rPr lang="en-US" sz="2000" dirty="0" smtClean="0"/>
              <a:t>repository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code </a:t>
            </a:r>
            <a:r>
              <a:rPr lang="en-US" sz="2000" i="1" dirty="0" smtClean="0"/>
              <a:t>(unmodified </a:t>
            </a:r>
            <a:r>
              <a:rPr lang="en-US" sz="2000" i="1" dirty="0" err="1" smtClean="0"/>
              <a:t>fwd</a:t>
            </a:r>
            <a:r>
              <a:rPr lang="en-US" sz="2000" i="1" dirty="0" smtClean="0"/>
              <a:t> files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code/modified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code/</a:t>
            </a:r>
            <a:r>
              <a:rPr lang="en-US" sz="2000" dirty="0" err="1" smtClean="0"/>
              <a:t>adjoint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code/new </a:t>
            </a:r>
            <a:r>
              <a:rPr lang="en-US" sz="2000" i="1" dirty="0" smtClean="0"/>
              <a:t>(when </a:t>
            </a:r>
            <a:r>
              <a:rPr lang="en-US" sz="2000" i="1" dirty="0" err="1" smtClean="0"/>
              <a:t>adj</a:t>
            </a:r>
            <a:r>
              <a:rPr lang="en-US" sz="2000" i="1" dirty="0" smtClean="0"/>
              <a:t> dev. leap frogs </a:t>
            </a:r>
            <a:r>
              <a:rPr lang="en-US" sz="2000" i="1" dirty="0" err="1" smtClean="0"/>
              <a:t>fwd</a:t>
            </a:r>
            <a:r>
              <a:rPr lang="en-US" sz="2000" i="1" dirty="0" smtClean="0"/>
              <a:t> dev)</a:t>
            </a:r>
            <a:endParaRPr lang="en-US" sz="2000" i="1" dirty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forward </a:t>
            </a:r>
            <a:r>
              <a:rPr lang="en-US" sz="2000" dirty="0" smtClean="0"/>
              <a:t>model benchmarking is un-encumbered </a:t>
            </a:r>
            <a:r>
              <a:rPr lang="en-US" sz="2000" dirty="0" smtClean="0"/>
              <a:t>by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</a:t>
            </a:r>
            <a:r>
              <a:rPr lang="en-US" sz="2000" dirty="0" smtClean="0"/>
              <a:t>model requirements </a:t>
            </a: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en-US" sz="2000" dirty="0" err="1" smtClean="0"/>
              <a:t>adjoint</a:t>
            </a:r>
            <a:r>
              <a:rPr lang="en-US" sz="2000" dirty="0" smtClean="0"/>
              <a:t> model is not broken by updates to the forward model </a:t>
            </a: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some updates from </a:t>
            </a:r>
            <a:r>
              <a:rPr lang="en-US" sz="2000" dirty="0" smtClean="0"/>
              <a:t>forward model </a:t>
            </a:r>
            <a:r>
              <a:rPr lang="en-US" sz="2000" dirty="0" smtClean="0"/>
              <a:t>are manually pulled into </a:t>
            </a:r>
            <a:r>
              <a:rPr lang="en-US" sz="2000" dirty="0" err="1" smtClean="0"/>
              <a:t>gcadj_std</a:t>
            </a:r>
            <a:r>
              <a:rPr lang="en-US" sz="2000" dirty="0" smtClean="0"/>
              <a:t>/code 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bug fixes for portions of forward model code used by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(</a:t>
            </a:r>
            <a:r>
              <a:rPr lang="en-US" sz="2000" dirty="0" err="1" smtClean="0"/>
              <a:t>GCadj</a:t>
            </a:r>
            <a:r>
              <a:rPr lang="en-US" sz="2000" dirty="0" smtClean="0"/>
              <a:t> support team)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c</a:t>
            </a:r>
            <a:r>
              <a:rPr lang="en-US" sz="2000" dirty="0" smtClean="0"/>
              <a:t>omponents needed for new research (user community)</a:t>
            </a: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some files </a:t>
            </a:r>
            <a:r>
              <a:rPr lang="en-US" sz="2000" dirty="0" smtClean="0"/>
              <a:t>in </a:t>
            </a:r>
            <a:r>
              <a:rPr lang="en-US" sz="2000" dirty="0" err="1"/>
              <a:t>gcadj_std</a:t>
            </a:r>
            <a:r>
              <a:rPr lang="en-US" sz="2000" dirty="0"/>
              <a:t>/code </a:t>
            </a:r>
            <a:r>
              <a:rPr lang="en-US" sz="2000" dirty="0" smtClean="0"/>
              <a:t>become outdated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62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Code build process </a:t>
            </a:r>
            <a:endParaRPr lang="en-US" sz="2800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25689"/>
            <a:ext cx="8470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to allow for the forward model and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model to both advance and yet stay synchronized with minimal overhead? </a:t>
            </a:r>
          </a:p>
          <a:p>
            <a:endParaRPr lang="en-US" sz="2000" dirty="0"/>
          </a:p>
          <a:p>
            <a:r>
              <a:rPr lang="en-US" sz="2000" dirty="0" smtClean="0"/>
              <a:t>Alternative method (to be refined/tested):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single </a:t>
            </a:r>
            <a:r>
              <a:rPr lang="en-US" sz="2000" dirty="0" smtClean="0"/>
              <a:t>code repository </a:t>
            </a:r>
            <a:r>
              <a:rPr lang="en-US" sz="2000" dirty="0" smtClean="0"/>
              <a:t>contains </a:t>
            </a:r>
            <a:r>
              <a:rPr lang="en-US" sz="2000" dirty="0" smtClean="0"/>
              <a:t>files </a:t>
            </a:r>
            <a:r>
              <a:rPr lang="en-US" sz="2000" dirty="0" smtClean="0"/>
              <a:t>for: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forward model </a:t>
            </a:r>
            <a:endParaRPr lang="en-US" sz="2000" dirty="0"/>
          </a:p>
          <a:p>
            <a:pPr marL="1257300" lvl="2" indent="-342900">
              <a:buFontTx/>
              <a:buChar char="-"/>
            </a:pPr>
            <a:r>
              <a:rPr lang="en-US" sz="2000" dirty="0" smtClean="0"/>
              <a:t>Changes/additions to </a:t>
            </a:r>
            <a:r>
              <a:rPr lang="en-US" sz="2000" dirty="0" smtClean="0"/>
              <a:t>forward </a:t>
            </a:r>
            <a:r>
              <a:rPr lang="en-US" sz="2000" dirty="0" smtClean="0"/>
              <a:t>model </a:t>
            </a:r>
            <a:r>
              <a:rPr lang="en-US" sz="2000" dirty="0" smtClean="0"/>
              <a:t>needed by the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included </a:t>
            </a:r>
            <a:r>
              <a:rPr lang="en-US" sz="2000" dirty="0" smtClean="0"/>
              <a:t>via #defined (ADJOINT)</a:t>
            </a:r>
          </a:p>
          <a:p>
            <a:pPr marL="1257300" lvl="2" indent="-342900">
              <a:buFontTx/>
              <a:buChar char="-"/>
            </a:pPr>
            <a:r>
              <a:rPr lang="en-US" sz="2000" dirty="0" smtClean="0"/>
              <a:t>Forward model benchmarks with !#defined (ADJOINT)</a:t>
            </a:r>
            <a:endParaRPr lang="en-US" sz="2000" dirty="0" smtClean="0"/>
          </a:p>
          <a:p>
            <a:pPr marL="800100" lvl="1" indent="-342900">
              <a:buFontTx/>
              <a:buChar char="-"/>
            </a:pPr>
            <a:r>
              <a:rPr lang="en-US" sz="2000" dirty="0" err="1" smtClean="0"/>
              <a:t>adjoint</a:t>
            </a:r>
            <a:r>
              <a:rPr lang="en-US" sz="2000" dirty="0" smtClean="0"/>
              <a:t> model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err="1" smtClean="0"/>
              <a:t>adjoint</a:t>
            </a:r>
            <a:r>
              <a:rPr lang="en-US" sz="2000" dirty="0" smtClean="0"/>
              <a:t> </a:t>
            </a:r>
            <a:r>
              <a:rPr lang="en-US" sz="2000" dirty="0" smtClean="0"/>
              <a:t>build </a:t>
            </a:r>
            <a:r>
              <a:rPr lang="en-US" sz="2000" dirty="0" smtClean="0"/>
              <a:t>script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checks </a:t>
            </a:r>
            <a:r>
              <a:rPr lang="en-US" sz="2000" dirty="0" smtClean="0"/>
              <a:t>out versions of files from repo </a:t>
            </a:r>
            <a:r>
              <a:rPr lang="en-US" sz="2000" dirty="0" smtClean="0"/>
              <a:t>that</a:t>
            </a:r>
          </a:p>
          <a:p>
            <a:pPr marL="1257300" lvl="2" indent="-342900">
              <a:buFontTx/>
              <a:buChar char="-"/>
            </a:pPr>
            <a:r>
              <a:rPr lang="en-US" sz="2000" dirty="0" smtClean="0"/>
              <a:t>have </a:t>
            </a:r>
            <a:r>
              <a:rPr lang="en-US" sz="2000" dirty="0" smtClean="0"/>
              <a:t>passed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</a:t>
            </a:r>
            <a:r>
              <a:rPr lang="en-US" sz="2000" dirty="0" smtClean="0"/>
              <a:t>benchmarks</a:t>
            </a:r>
          </a:p>
          <a:p>
            <a:pPr marL="1257300" lvl="2" indent="-342900">
              <a:buFontTx/>
              <a:buChar char="-"/>
            </a:pPr>
            <a:r>
              <a:rPr lang="en-US" sz="2000" dirty="0" smtClean="0"/>
              <a:t>may </a:t>
            </a:r>
            <a:r>
              <a:rPr lang="en-US" sz="2000" dirty="0" smtClean="0"/>
              <a:t>not be the most recent </a:t>
            </a:r>
            <a:r>
              <a:rPr lang="en-US" sz="2000" dirty="0" err="1" smtClean="0"/>
              <a:t>fwd</a:t>
            </a:r>
            <a:r>
              <a:rPr lang="en-US" sz="2000" dirty="0" smtClean="0"/>
              <a:t> </a:t>
            </a:r>
            <a:r>
              <a:rPr lang="en-US" sz="2000" dirty="0" smtClean="0"/>
              <a:t>version</a:t>
            </a:r>
          </a:p>
          <a:p>
            <a:pPr marL="800100" lvl="1" indent="-342900">
              <a:buFontTx/>
              <a:buChar char="-"/>
            </a:pPr>
            <a:r>
              <a:rPr lang="en-US" sz="2000" dirty="0" err="1" smtClean="0"/>
              <a:t>adjoint</a:t>
            </a:r>
            <a:r>
              <a:rPr lang="en-US" sz="2000" dirty="0" smtClean="0"/>
              <a:t> benchmarks process updates build </a:t>
            </a:r>
            <a:r>
              <a:rPr lang="en-US" sz="2000" dirty="0" smtClean="0"/>
              <a:t>script to </a:t>
            </a:r>
            <a:r>
              <a:rPr lang="en-US" sz="2000" dirty="0" smtClean="0"/>
              <a:t>checkout most </a:t>
            </a:r>
            <a:r>
              <a:rPr lang="en-US" sz="2000" dirty="0" smtClean="0"/>
              <a:t>recent version of forward file </a:t>
            </a:r>
            <a:r>
              <a:rPr lang="en-US" sz="2000" dirty="0" smtClean="0"/>
              <a:t>verified to not break the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eventually: checkout different files for </a:t>
            </a:r>
            <a:r>
              <a:rPr lang="en-US" sz="2000" b="1" i="1" dirty="0" smtClean="0"/>
              <a:t>M, </a:t>
            </a:r>
            <a:r>
              <a:rPr lang="en-US" sz="2000" b="1" dirty="0" smtClean="0"/>
              <a:t>M</a:t>
            </a:r>
            <a:r>
              <a:rPr lang="en-US" sz="2000" b="1" i="1" dirty="0" smtClean="0"/>
              <a:t>, </a:t>
            </a:r>
            <a:r>
              <a:rPr lang="en-US" sz="2000" b="1" dirty="0" smtClean="0"/>
              <a:t>M</a:t>
            </a:r>
            <a:r>
              <a:rPr lang="en-US" sz="2000" baseline="30000" dirty="0" smtClean="0"/>
              <a:t>T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12911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108" charset="-128"/>
                <a:cs typeface="ＭＳ Ｐゴシック" pitchFamily="-108" charset="-128"/>
              </a:rPr>
              <a:t>Code build process </a:t>
            </a:r>
            <a:endParaRPr lang="en-US" sz="2800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25689"/>
            <a:ext cx="8470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to allow for the forward model and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model to both advance and yet stay synchronized with minimal overhead? </a:t>
            </a:r>
          </a:p>
          <a:p>
            <a:endParaRPr lang="en-US" sz="2000" dirty="0"/>
          </a:p>
          <a:p>
            <a:r>
              <a:rPr lang="en-US" sz="2000" dirty="0" smtClean="0"/>
              <a:t>Alternative method (to be refined/tested):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single </a:t>
            </a:r>
            <a:r>
              <a:rPr lang="en-US" sz="2000" dirty="0" smtClean="0"/>
              <a:t>code repository </a:t>
            </a:r>
            <a:r>
              <a:rPr lang="en-US" sz="2000" dirty="0" smtClean="0"/>
              <a:t>contains </a:t>
            </a:r>
            <a:r>
              <a:rPr lang="en-US" sz="2000" dirty="0" smtClean="0"/>
              <a:t>files </a:t>
            </a:r>
            <a:r>
              <a:rPr lang="en-US" sz="2000" dirty="0" smtClean="0"/>
              <a:t>for: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forward model </a:t>
            </a:r>
            <a:endParaRPr lang="en-US" sz="2000" dirty="0"/>
          </a:p>
          <a:p>
            <a:pPr marL="1257300" lvl="2" indent="-342900">
              <a:buFontTx/>
              <a:buChar char="-"/>
            </a:pPr>
            <a:r>
              <a:rPr lang="en-US" sz="2000" dirty="0" smtClean="0"/>
              <a:t>Changes/additions to </a:t>
            </a:r>
            <a:r>
              <a:rPr lang="en-US" sz="2000" dirty="0" smtClean="0"/>
              <a:t>forward </a:t>
            </a:r>
            <a:r>
              <a:rPr lang="en-US" sz="2000" dirty="0" smtClean="0"/>
              <a:t>model </a:t>
            </a:r>
            <a:r>
              <a:rPr lang="en-US" sz="2000" dirty="0" smtClean="0"/>
              <a:t>needed by the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included </a:t>
            </a:r>
            <a:r>
              <a:rPr lang="en-US" sz="2000" dirty="0" smtClean="0"/>
              <a:t>via #defined (ADJOINT)</a:t>
            </a:r>
          </a:p>
          <a:p>
            <a:pPr marL="1257300" lvl="2" indent="-342900">
              <a:buFontTx/>
              <a:buChar char="-"/>
            </a:pPr>
            <a:r>
              <a:rPr lang="en-US" sz="2000" dirty="0" smtClean="0"/>
              <a:t>Forward model benchmarks with !#defined (ADJOINT)</a:t>
            </a:r>
            <a:endParaRPr lang="en-US" sz="2000" dirty="0" smtClean="0"/>
          </a:p>
          <a:p>
            <a:pPr marL="800100" lvl="1" indent="-342900">
              <a:buFontTx/>
              <a:buChar char="-"/>
            </a:pPr>
            <a:r>
              <a:rPr lang="en-US" sz="2000" dirty="0" err="1" smtClean="0"/>
              <a:t>adjoint</a:t>
            </a:r>
            <a:r>
              <a:rPr lang="en-US" sz="2000" dirty="0" smtClean="0"/>
              <a:t> model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err="1" smtClean="0"/>
              <a:t>adjoint</a:t>
            </a:r>
            <a:r>
              <a:rPr lang="en-US" sz="2000" dirty="0" smtClean="0"/>
              <a:t> </a:t>
            </a:r>
            <a:r>
              <a:rPr lang="en-US" sz="2000" dirty="0" smtClean="0"/>
              <a:t>build </a:t>
            </a:r>
            <a:r>
              <a:rPr lang="en-US" sz="2000" dirty="0" smtClean="0"/>
              <a:t>script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checks </a:t>
            </a:r>
            <a:r>
              <a:rPr lang="en-US" sz="2000" dirty="0" smtClean="0"/>
              <a:t>out versions of files from repo </a:t>
            </a:r>
            <a:r>
              <a:rPr lang="en-US" sz="2000" dirty="0" smtClean="0"/>
              <a:t>that</a:t>
            </a:r>
          </a:p>
          <a:p>
            <a:pPr marL="1257300" lvl="2" indent="-342900">
              <a:buFontTx/>
              <a:buChar char="-"/>
            </a:pPr>
            <a:r>
              <a:rPr lang="en-US" sz="2000" dirty="0" smtClean="0"/>
              <a:t>have </a:t>
            </a:r>
            <a:r>
              <a:rPr lang="en-US" sz="2000" dirty="0" smtClean="0"/>
              <a:t>passed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</a:t>
            </a:r>
            <a:r>
              <a:rPr lang="en-US" sz="2000" dirty="0" smtClean="0"/>
              <a:t>benchmarks</a:t>
            </a:r>
          </a:p>
          <a:p>
            <a:pPr marL="1257300" lvl="2" indent="-342900">
              <a:buFontTx/>
              <a:buChar char="-"/>
            </a:pPr>
            <a:r>
              <a:rPr lang="en-US" sz="2000" dirty="0" smtClean="0"/>
              <a:t>may </a:t>
            </a:r>
            <a:r>
              <a:rPr lang="en-US" sz="2000" dirty="0" smtClean="0"/>
              <a:t>not be the most recent </a:t>
            </a:r>
            <a:r>
              <a:rPr lang="en-US" sz="2000" dirty="0" err="1" smtClean="0"/>
              <a:t>fwd</a:t>
            </a:r>
            <a:r>
              <a:rPr lang="en-US" sz="2000" dirty="0" smtClean="0"/>
              <a:t> </a:t>
            </a:r>
            <a:r>
              <a:rPr lang="en-US" sz="2000" dirty="0" smtClean="0"/>
              <a:t>version</a:t>
            </a:r>
          </a:p>
          <a:p>
            <a:pPr marL="800100" lvl="1" indent="-342900">
              <a:buFontTx/>
              <a:buChar char="-"/>
            </a:pPr>
            <a:r>
              <a:rPr lang="en-US" sz="2000" dirty="0" err="1" smtClean="0"/>
              <a:t>adjoint</a:t>
            </a:r>
            <a:r>
              <a:rPr lang="en-US" sz="2000" dirty="0" smtClean="0"/>
              <a:t> benchmarks process updates build </a:t>
            </a:r>
            <a:r>
              <a:rPr lang="en-US" sz="2000" dirty="0" smtClean="0"/>
              <a:t>script to </a:t>
            </a:r>
            <a:r>
              <a:rPr lang="en-US" sz="2000" dirty="0" smtClean="0"/>
              <a:t>checkout most </a:t>
            </a:r>
            <a:r>
              <a:rPr lang="en-US" sz="2000" dirty="0" smtClean="0"/>
              <a:t>recent version of forward file </a:t>
            </a:r>
            <a:r>
              <a:rPr lang="en-US" sz="2000" dirty="0" smtClean="0"/>
              <a:t>verified to not break the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eventually: checkout different files for </a:t>
            </a:r>
            <a:r>
              <a:rPr lang="en-US" sz="2000" b="1" i="1" dirty="0" smtClean="0"/>
              <a:t>M, </a:t>
            </a:r>
            <a:r>
              <a:rPr lang="en-US" sz="2000" b="1" dirty="0" smtClean="0"/>
              <a:t>M</a:t>
            </a:r>
            <a:r>
              <a:rPr lang="en-US" sz="2000" b="1" i="1" dirty="0" smtClean="0"/>
              <a:t>, </a:t>
            </a:r>
            <a:r>
              <a:rPr lang="en-US" sz="2000" b="1" dirty="0" smtClean="0"/>
              <a:t>M</a:t>
            </a:r>
            <a:r>
              <a:rPr lang="en-US" sz="2000" baseline="30000" dirty="0" smtClean="0"/>
              <a:t>T</a:t>
            </a:r>
            <a:endParaRPr lang="en-US" sz="2000" baseline="30000" dirty="0"/>
          </a:p>
        </p:txBody>
      </p:sp>
      <p:sp>
        <p:nvSpPr>
          <p:cNvPr id="4" name="TextBox 3"/>
          <p:cNvSpPr txBox="1"/>
          <p:nvPr/>
        </p:nvSpPr>
        <p:spPr>
          <a:xfrm rot="20545483">
            <a:off x="203200" y="4051301"/>
            <a:ext cx="8729569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is just an idea.  It needs to be refined, tested…. </a:t>
            </a:r>
          </a:p>
          <a:p>
            <a:r>
              <a:rPr lang="en-US" sz="2000" dirty="0" smtClean="0"/>
              <a:t>Right now we just want to know who can help with which aspects.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5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124188</TotalTime>
  <Words>925</Words>
  <Application>Microsoft Macintosh PowerPoint</Application>
  <PresentationFormat>On-screen Show (4:3)</PresentationFormat>
  <Paragraphs>242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Monaco</vt:lpstr>
      <vt:lpstr>ＭＳ Ｐゴシック</vt:lpstr>
      <vt:lpstr>Times</vt:lpstr>
      <vt:lpstr>Verdana</vt:lpstr>
      <vt:lpstr>Arial</vt:lpstr>
      <vt:lpstr>Blank Presentation</vt:lpstr>
      <vt:lpstr>GCHP adjoint tasks</vt:lpstr>
      <vt:lpstr>Inverse Modeling  using 4D-Var method - current</vt:lpstr>
      <vt:lpstr>PowerPoint Presentation</vt:lpstr>
      <vt:lpstr>PowerPoint Presentation</vt:lpstr>
      <vt:lpstr>PowerPoint Presentation</vt:lpstr>
      <vt:lpstr>PowerPoint Presentation</vt:lpstr>
      <vt:lpstr>Code build process </vt:lpstr>
      <vt:lpstr>Code build process </vt:lpstr>
      <vt:lpstr>Code build process </vt:lpstr>
      <vt:lpstr>Model development tasks</vt:lpstr>
      <vt:lpstr>Group Organization</vt:lpstr>
    </vt:vector>
  </TitlesOfParts>
  <Company>ԋꀀ]蟨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 Henze</dc:creator>
  <cp:lastModifiedBy>Daven Henze</cp:lastModifiedBy>
  <cp:revision>3030</cp:revision>
  <cp:lastPrinted>2013-10-11T17:54:08Z</cp:lastPrinted>
  <dcterms:created xsi:type="dcterms:W3CDTF">2012-09-17T23:24:39Z</dcterms:created>
  <dcterms:modified xsi:type="dcterms:W3CDTF">2017-06-13T16:45:54Z</dcterms:modified>
</cp:coreProperties>
</file>