
<file path=[Content_Types].xml><?xml version="1.0" encoding="utf-8"?>
<Types xmlns="http://schemas.openxmlformats.org/package/2006/content-types">
  <Default Extension="bin" ContentType="application/vnd.openxmlformats-officedocument.presentationml.printerSettings"/>
  <Override PartName="/ppt/notesSlides/notesSlide24.xml" ContentType="application/vnd.openxmlformats-officedocument.presentationml.notesSlide+xml"/>
  <Override PartName="/ppt/slides/slide14.xml" ContentType="application/vnd.openxmlformats-officedocument.presentationml.slide+xml"/>
  <Default Extension="rels" ContentType="application/vnd.openxmlformats-package.relationships+xml"/>
  <Override PartName="/ppt/notesSlides/notesSlide16.xml" ContentType="application/vnd.openxmlformats-officedocument.presentationml.notesSlide+xml"/>
  <Default Extension="xml" ContentType="application/xml"/>
  <Override PartName="/ppt/slides/slide45.xml" ContentType="application/vnd.openxmlformats-officedocument.presentationml.slide+xml"/>
  <Override PartName="/ppt/tableStyles.xml" ContentType="application/vnd.openxmlformats-officedocument.presentationml.tableStyles+xml"/>
  <Override PartName="/ppt/notesSlides/notesSlide1.xml" ContentType="application/vnd.openxmlformats-officedocument.presentationml.notesSlide+xml"/>
  <Override PartName="/ppt/slides/slide28.xml" ContentType="application/vnd.openxmlformats-officedocument.presentationml.slide+xml"/>
  <Override PartName="/ppt/slides/slide54.xml" ContentType="application/vnd.openxmlformats-officedocument.presentationml.slide+xml"/>
  <Override PartName="/ppt/slides/slide21.xml" ContentType="application/vnd.openxmlformats-officedocument.presentationml.slide+xml"/>
  <Override PartName="/ppt/slides/slide37.xml" ContentType="application/vnd.openxmlformats-officedocument.presentationml.slide+xml"/>
  <Override PartName="/ppt/notesSlides/notesSlide23.xml" ContentType="application/vnd.openxmlformats-officedocument.presentationml.notesSlide+xml"/>
  <Override PartName="/ppt/slides/slide5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30.xml" ContentType="application/vnd.openxmlformats-officedocument.presentationml.slide+xml"/>
  <Override PartName="/ppt/notesSlides/notesSlide9.xml" ContentType="application/vnd.openxmlformats-officedocument.presentationml.notesSlide+xml"/>
  <Override PartName="/ppt/slides/slide13.xml" ContentType="application/vnd.openxmlformats-officedocument.presentationml.slide+xml"/>
  <Override PartName="/ppt/slideMasters/slideMaster1.xml" ContentType="application/vnd.openxmlformats-officedocument.presentationml.slideMaster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ppt/notesSlides/notesSlide7.xml" ContentType="application/vnd.openxmlformats-officedocument.presentationml.notesSlide+xml"/>
  <Override PartName="/ppt/slides/slide44.xml" ContentType="application/vnd.openxmlformats-officedocument.presentationml.slide+xml"/>
  <Override PartName="/ppt/slides/slide27.xml" ContentType="application/vnd.openxmlformats-officedocument.presentationml.slide+xml"/>
  <Override PartName="/ppt/slides/slide53.xml" ContentType="application/vnd.openxmlformats-officedocument.presentationml.slide+xml"/>
  <Default Extension="vml" ContentType="application/vnd.openxmlformats-officedocument.vmlDrawing"/>
  <Override PartName="/ppt/slides/slide20.xml" ContentType="application/vnd.openxmlformats-officedocument.presentationml.slide+xml"/>
  <Override PartName="/ppt/slides/slide36.xml" ContentType="application/vnd.openxmlformats-officedocument.presentationml.slide+xml"/>
  <Default Extension="emf" ContentType="image/x-emf"/>
  <Override PartName="/ppt/slides/slide4.xml" ContentType="application/vnd.openxmlformats-officedocument.presentationml.slide+xml"/>
  <Override PartName="/ppt/notesSlides/notesSlide22.xml" ContentType="application/vnd.openxmlformats-officedocument.presentationml.notesSlide+xml"/>
  <Override PartName="/ppt/slides/slide19.xml" ContentType="application/vnd.openxmlformats-officedocument.presentationml.slide+xml"/>
  <Override PartName="/ppt/slideLayouts/slideLayout4.xml" ContentType="application/vnd.openxmlformats-officedocument.presentationml.slideLayout+xml"/>
  <Default Extension="png" ContentType="image/png"/>
  <Override PartName="/ppt/notesSlides/notesSlide8.xml" ContentType="application/vnd.openxmlformats-officedocument.presentationml.notesSlide+xml"/>
  <Override PartName="/ppt/slides/slide12.xml" ContentType="application/vnd.openxmlformats-officedocument.presentationml.slide+xml"/>
  <Override PartName="/ppt/notesSlides/notesSlide14.xml" ContentType="application/vnd.openxmlformats-officedocument.presentationml.notesSlide+xml"/>
  <Override PartName="/ppt/notesSlides/notesSlide6.xml" ContentType="application/vnd.openxmlformats-officedocument.presentationml.notesSlide+xml"/>
  <Override PartName="/ppt/presProps.xml" ContentType="application/vnd.openxmlformats-officedocument.presentationml.presProps+xml"/>
  <Override PartName="/ppt/slides/slide43.xml" ContentType="application/vnd.openxmlformats-officedocument.presentationml.slide+xml"/>
  <Default Extension="pict" ContentType="image/pict"/>
  <Override PartName="/ppt/slides/slide26.xml" ContentType="application/vnd.openxmlformats-officedocument.presentationml.slide+xml"/>
  <Override PartName="/ppt/slides/slide52.xml" ContentType="application/vnd.openxmlformats-officedocument.presentationml.slide+xml"/>
  <Override PartName="/ppt/slides/slide35.xml" ContentType="application/vnd.openxmlformats-officedocument.presentationml.slide+xml"/>
  <Override PartName="/ppt/notesSlides/notesSlide21.xml" ContentType="application/vnd.openxmlformats-officedocument.presentationml.notesSlide+xml"/>
  <Override PartName="/ppt/slides/slide3.xml" ContentType="application/vnd.openxmlformats-officedocument.presentationml.slide+xml"/>
  <Override PartName="/ppt/slides/slide18.xml" ContentType="application/vnd.openxmlformats-officedocument.presentationml.slide+xml"/>
  <Override PartName="/ppt/slideLayouts/slideLayout3.xml" ContentType="application/vnd.openxmlformats-officedocument.presentationml.slideLayout+xml"/>
  <Override PartName="/ppt/slides/slide11.xml" ContentType="application/vnd.openxmlformats-officedocument.presentationml.slide+xml"/>
  <Override PartName="/ppt/notesSlides/notesSlide13.xml" ContentType="application/vnd.openxmlformats-officedocument.presentationml.notesSlide+xml"/>
  <Override PartName="/ppt/slides/slide49.xml" ContentType="application/vnd.openxmlformats-officedocument.presentationml.slide+xml"/>
  <Override PartName="/ppt/notesSlides/notesSlide5.xml" ContentType="application/vnd.openxmlformats-officedocument.presentationml.notesSlide+xml"/>
  <Override PartName="/ppt/slides/slide42.xml" ContentType="application/vnd.openxmlformats-officedocument.presentationml.slide+xml"/>
  <Override PartName="/ppt/slides/slide25.xml" ContentType="application/vnd.openxmlformats-officedocument.presentationml.slide+xml"/>
  <Override PartName="/ppt/slides/slide51.xml" ContentType="application/vnd.openxmlformats-officedocument.presentationml.slide+xml"/>
  <Override PartName="/ppt/slides/slide9.xml" ContentType="application/vnd.openxmlformats-officedocument.presentationml.slide+xml"/>
  <Override PartName="/ppt/slideLayouts/slideLayout9.xml" ContentType="application/vnd.openxmlformats-officedocument.presentationml.slideLayout+xml"/>
  <Override PartName="/ppt/slides/slide34.xml" ContentType="application/vnd.openxmlformats-officedocument.presentationml.slide+xml"/>
  <Override PartName="/ppt/notesSlides/notesSlide20.xml" ContentType="application/vnd.openxmlformats-officedocument.presentationml.notesSlide+xml"/>
  <Override PartName="/ppt/slides/slide2.xml" ContentType="application/vnd.openxmlformats-officedocument.presentationml.slide+xml"/>
  <Override PartName="/ppt/slideLayouts/slideLayout2.xml" ContentType="application/vnd.openxmlformats-officedocument.presentationml.slideLayout+xml"/>
  <Override PartName="/ppt/slides/slide17.xml" ContentType="application/vnd.openxmlformats-officedocument.presentationml.slide+xml"/>
  <Override PartName="/ppt/notesSlides/notesSlide19.xml" ContentType="application/vnd.openxmlformats-officedocument.presentationml.notesSlide+xml"/>
  <Override PartName="/ppt/slides/slide10.xml" ContentType="application/vnd.openxmlformats-officedocument.presentationml.slide+xml"/>
  <Override PartName="/ppt/notesSlides/notesSlide12.xml" ContentType="application/vnd.openxmlformats-officedocument.presentationml.notesSlide+xml"/>
  <Override PartName="/docProps/app.xml" ContentType="application/vnd.openxmlformats-officedocument.extended-properties+xml"/>
  <Override PartName="/ppt/slides/slide48.xml" ContentType="application/vnd.openxmlformats-officedocument.presentationml.slide+xml"/>
  <Override PartName="/ppt/notesSlides/notesSlide4.xml" ContentType="application/vnd.openxmlformats-officedocument.presentationml.notesSlide+xml"/>
  <Override PartName="/ppt/slides/slide41.xml" ContentType="application/vnd.openxmlformats-officedocument.presentationml.slide+xml"/>
  <Override PartName="/ppt/slides/slide24.xml" ContentType="application/vnd.openxmlformats-officedocument.presentationml.slide+xml"/>
  <Override PartName="/ppt/notesSlides/notesSlide10.xml" ContentType="application/vnd.openxmlformats-officedocument.presentationml.notesSlide+xml"/>
  <Override PartName="/ppt/slides/slide50.xml" ContentType="application/vnd.openxmlformats-officedocument.presentationml.slide+xml"/>
  <Override PartName="/ppt/slides/slide8.xml" ContentType="application/vnd.openxmlformats-officedocument.presentationml.slide+xml"/>
  <Override PartName="/ppt/slideLayouts/slideLayout8.xml" ContentType="application/vnd.openxmlformats-officedocument.presentationml.slideLayout+xml"/>
  <Override PartName="/ppt/slides/slide33.xml" ContentType="application/vnd.openxmlformats-officedocument.presentationml.slide+xml"/>
  <Override PartName="/ppt/slides/slide1.xml" ContentType="application/vnd.openxmlformats-officedocument.presentationml.slide+xml"/>
  <Override PartName="/ppt/slideLayouts/slideLayout1.xml" ContentType="application/vnd.openxmlformats-officedocument.presentationml.slideLayout+xml"/>
  <Override PartName="/ppt/slides/slide16.xml" ContentType="application/vnd.openxmlformats-officedocument.presentationml.slide+xml"/>
  <Override PartName="/ppt/notesSlides/notesSlide18.xml" ContentType="application/vnd.openxmlformats-officedocument.presentationml.notesSlide+xml"/>
  <Override PartName="/ppt/viewProps.xml" ContentType="application/vnd.openxmlformats-officedocument.presentationml.viewProps+xml"/>
  <Override PartName="/ppt/notesSlides/notesSlide11.xml" ContentType="application/vnd.openxmlformats-officedocument.presentationml.notesSlide+xml"/>
  <Override PartName="/ppt/slides/slide47.xml" ContentType="application/vnd.openxmlformats-officedocument.presentationml.slide+xml"/>
  <Override PartName="/ppt/notesSlides/notesSlide3.xml" ContentType="application/vnd.openxmlformats-officedocument.presentationml.notesSlide+xml"/>
  <Override PartName="/ppt/slides/slide40.xml" ContentType="application/vnd.openxmlformats-officedocument.presentationml.slide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s/slide39.xml" ContentType="application/vnd.openxmlformats-officedocument.presentationml.slide+xml"/>
  <Override PartName="/ppt/slides/slide23.xml" ContentType="application/vnd.openxmlformats-officedocument.presentationml.slide+xml"/>
  <Override PartName="/ppt/slides/slide7.xml" ContentType="application/vnd.openxmlformats-officedocument.presentationml.slide+xml"/>
  <Override PartName="/ppt/notesSlides/notesSlide25.xml" ContentType="application/vnd.openxmlformats-officedocument.presentationml.notesSlide+xml"/>
  <Override PartName="/ppt/slideLayouts/slideLayout7.xml" ContentType="application/vnd.openxmlformats-officedocument.presentationml.slideLayout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5.xml" ContentType="application/vnd.openxmlformats-officedocument.presentationml.slide+xml"/>
  <Override PartName="/ppt/notesSlides/notesSlide17.xml" ContentType="application/vnd.openxmlformats-officedocument.presentationml.notesSlide+xml"/>
  <Default Extension="doc" ContentType="application/msword"/>
  <Override PartName="/ppt/slides/slide46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29.xml" ContentType="application/vnd.openxmlformats-officedocument.presentationml.slide+xml"/>
  <Override PartName="/ppt/theme/theme1.xml" ContentType="application/vnd.openxmlformats-officedocument.theme+xml"/>
  <Override PartName="/ppt/slides/slide22.xml" ContentType="application/vnd.openxmlformats-officedocument.presentationml.slide+xml"/>
  <Override PartName="/ppt/slides/slide38.xml" ContentType="application/vnd.openxmlformats-officedocument.presentationml.slide+xml"/>
  <Override PartName="/ppt/presentation.xml" ContentType="application/vnd.openxmlformats-officedocument.presentationml.presentation.main+xml"/>
  <Override PartName="/ppt/slides/slide6.xml" ContentType="application/vnd.openxmlformats-officedocument.presentationml.slide+xml"/>
  <Override PartName="/ppt/slideLayouts/slideLayout10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31.xml" ContentType="application/vnd.openxmlformats-officedocument.presentationml.slide+xml"/>
  <Default Extension="pdf" ContentType="application/pdf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trictFirstAndLastChars="0" saveSubsetFonts="1" autoCompressPictures="0">
  <p:sldMasterIdLst>
    <p:sldMasterId r:id="rId1"/>
  </p:sldMasterIdLst>
  <p:notesMasterIdLst>
    <p:notesMasterId r:id="rId56"/>
  </p:notesMasterIdLst>
  <p:sldIdLst>
    <p:sldId id="462" r:id="rId2"/>
    <p:sldId id="463" r:id="rId3"/>
    <p:sldId id="464" r:id="rId4"/>
    <p:sldId id="474" r:id="rId5"/>
    <p:sldId id="475" r:id="rId6"/>
    <p:sldId id="465" r:id="rId7"/>
    <p:sldId id="466" r:id="rId8"/>
    <p:sldId id="467" r:id="rId9"/>
    <p:sldId id="468" r:id="rId10"/>
    <p:sldId id="469" r:id="rId11"/>
    <p:sldId id="470" r:id="rId12"/>
    <p:sldId id="471" r:id="rId13"/>
    <p:sldId id="472" r:id="rId14"/>
    <p:sldId id="505" r:id="rId15"/>
    <p:sldId id="476" r:id="rId16"/>
    <p:sldId id="503" r:id="rId17"/>
    <p:sldId id="477" r:id="rId18"/>
    <p:sldId id="493" r:id="rId19"/>
    <p:sldId id="479" r:id="rId20"/>
    <p:sldId id="488" r:id="rId21"/>
    <p:sldId id="481" r:id="rId22"/>
    <p:sldId id="489" r:id="rId23"/>
    <p:sldId id="490" r:id="rId24"/>
    <p:sldId id="491" r:id="rId25"/>
    <p:sldId id="492" r:id="rId26"/>
    <p:sldId id="483" r:id="rId27"/>
    <p:sldId id="484" r:id="rId28"/>
    <p:sldId id="485" r:id="rId29"/>
    <p:sldId id="486" r:id="rId30"/>
    <p:sldId id="482" r:id="rId31"/>
    <p:sldId id="487" r:id="rId32"/>
    <p:sldId id="500" r:id="rId33"/>
    <p:sldId id="496" r:id="rId34"/>
    <p:sldId id="497" r:id="rId35"/>
    <p:sldId id="504" r:id="rId36"/>
    <p:sldId id="478" r:id="rId37"/>
    <p:sldId id="501" r:id="rId38"/>
    <p:sldId id="495" r:id="rId39"/>
    <p:sldId id="502" r:id="rId40"/>
    <p:sldId id="498" r:id="rId41"/>
    <p:sldId id="499" r:id="rId42"/>
    <p:sldId id="494" r:id="rId43"/>
    <p:sldId id="480" r:id="rId44"/>
    <p:sldId id="443" r:id="rId45"/>
    <p:sldId id="452" r:id="rId46"/>
    <p:sldId id="453" r:id="rId47"/>
    <p:sldId id="454" r:id="rId48"/>
    <p:sldId id="459" r:id="rId49"/>
    <p:sldId id="455" r:id="rId50"/>
    <p:sldId id="457" r:id="rId51"/>
    <p:sldId id="458" r:id="rId52"/>
    <p:sldId id="456" r:id="rId53"/>
    <p:sldId id="460" r:id="rId54"/>
    <p:sldId id="461" r:id="rId55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Verdana" pitchFamily="-111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Verdana" pitchFamily="-111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Verdana" pitchFamily="-111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Verdana" pitchFamily="-111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Verdana" pitchFamily="-111" charset="0"/>
        <a:ea typeface="+mn-ea"/>
        <a:cs typeface="+mn-cs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Verdana" pitchFamily="-111" charset="0"/>
        <a:ea typeface="+mn-ea"/>
        <a:cs typeface="+mn-cs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Verdana" pitchFamily="-111" charset="0"/>
        <a:ea typeface="+mn-ea"/>
        <a:cs typeface="+mn-cs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Verdana" pitchFamily="-111" charset="0"/>
        <a:ea typeface="+mn-ea"/>
        <a:cs typeface="+mn-cs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Verdana" pitchFamily="-111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prnPr/>
  <p:clrMru>
    <a:srgbClr val="00BF00"/>
    <a:srgbClr val="FC002E"/>
    <a:srgbClr val="1C0FDA"/>
    <a:srgbClr val="4AACFF"/>
    <a:srgbClr val="00AC00"/>
    <a:srgbClr val="5402AA"/>
    <a:srgbClr val="808080"/>
    <a:srgbClr val="9999FF"/>
    <a:srgbClr val="993266"/>
    <a:srgbClr val="F99A97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 showOutlineIcons="0">
    <p:restoredLeft sz="14970" autoAdjust="0"/>
    <p:restoredTop sz="98246" autoAdjust="0"/>
  </p:normalViewPr>
  <p:slideViewPr>
    <p:cSldViewPr snapToGrid="0">
      <p:cViewPr>
        <p:scale>
          <a:sx n="125" d="100"/>
          <a:sy n="125" d="100"/>
        </p:scale>
        <p:origin x="2240" y="277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50" Type="http://schemas.openxmlformats.org/officeDocument/2006/relationships/slide" Target="slides/slide49.xml"/><Relationship Id="rId51" Type="http://schemas.openxmlformats.org/officeDocument/2006/relationships/slide" Target="slides/slide50.xml"/><Relationship Id="rId52" Type="http://schemas.openxmlformats.org/officeDocument/2006/relationships/slide" Target="slides/slide51.xml"/><Relationship Id="rId53" Type="http://schemas.openxmlformats.org/officeDocument/2006/relationships/slide" Target="slides/slide52.xml"/><Relationship Id="rId54" Type="http://schemas.openxmlformats.org/officeDocument/2006/relationships/slide" Target="slides/slide53.xml"/><Relationship Id="rId55" Type="http://schemas.openxmlformats.org/officeDocument/2006/relationships/slide" Target="slides/slide54.xml"/><Relationship Id="rId56" Type="http://schemas.openxmlformats.org/officeDocument/2006/relationships/notesMaster" Target="notesMasters/notesMaster1.xml"/><Relationship Id="rId57" Type="http://schemas.openxmlformats.org/officeDocument/2006/relationships/printerSettings" Target="printerSettings/printerSettings1.bin"/><Relationship Id="rId58" Type="http://schemas.openxmlformats.org/officeDocument/2006/relationships/presProps" Target="presProps.xml"/><Relationship Id="rId59" Type="http://schemas.openxmlformats.org/officeDocument/2006/relationships/viewProps" Target="viewProps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Relationship Id="rId46" Type="http://schemas.openxmlformats.org/officeDocument/2006/relationships/slide" Target="slides/slide45.xml"/><Relationship Id="rId47" Type="http://schemas.openxmlformats.org/officeDocument/2006/relationships/slide" Target="slides/slide46.xml"/><Relationship Id="rId48" Type="http://schemas.openxmlformats.org/officeDocument/2006/relationships/slide" Target="slides/slide47.xml"/><Relationship Id="rId49" Type="http://schemas.openxmlformats.org/officeDocument/2006/relationships/slide" Target="slides/slide4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60" Type="http://schemas.openxmlformats.org/officeDocument/2006/relationships/theme" Target="theme/theme1.xml"/><Relationship Id="rId61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6.pict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" charset="0"/>
              </a:defRPr>
            </a:lvl1pPr>
          </a:lstStyle>
          <a:p>
            <a:pPr>
              <a:defRPr/>
            </a:pPr>
            <a:fld id="{16D6665F-AEDA-B445-8AAA-C293DC13579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3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6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8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0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2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4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5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6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7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8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9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0.xml"/></Relationships>
</file>

<file path=ppt/notesSlides/_rels/notesSlide2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1.xml"/></Relationships>
</file>

<file path=ppt/notesSlides/_rels/notesSlide2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2.xml"/></Relationships>
</file>

<file path=ppt/notesSlides/_rels/notesSlide2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3.xml"/></Relationships>
</file>

<file path=ppt/notesSlides/_rels/notesSlide2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4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67F0E72-F14C-274E-AFFE-3A52A2536588}" type="slidenum">
              <a:rPr lang="en-US">
                <a:latin typeface="Arial" charset="0"/>
              </a:rPr>
              <a:pPr/>
              <a:t>1</a:t>
            </a:fld>
            <a:endParaRPr lang="en-US">
              <a:latin typeface="Arial" charset="0"/>
            </a:endParaRPr>
          </a:p>
        </p:txBody>
      </p:sp>
      <p:sp>
        <p:nvSpPr>
          <p:cNvPr id="153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7757200-845B-8C48-A6C2-45D2A8083ECD}" type="slidenum">
              <a:rPr lang="en-US">
                <a:latin typeface="Arial" charset="0"/>
              </a:rPr>
              <a:pPr/>
              <a:t>33</a:t>
            </a:fld>
            <a:endParaRPr lang="en-US">
              <a:latin typeface="Arial" charset="0"/>
            </a:endParaRPr>
          </a:p>
        </p:txBody>
      </p:sp>
      <p:sp>
        <p:nvSpPr>
          <p:cNvPr id="276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7757200-845B-8C48-A6C2-45D2A8083ECD}" type="slidenum">
              <a:rPr lang="en-US">
                <a:latin typeface="Arial" charset="0"/>
              </a:rPr>
              <a:pPr/>
              <a:t>36</a:t>
            </a:fld>
            <a:endParaRPr lang="en-US">
              <a:latin typeface="Arial" charset="0"/>
            </a:endParaRPr>
          </a:p>
        </p:txBody>
      </p:sp>
      <p:sp>
        <p:nvSpPr>
          <p:cNvPr id="276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6D6665F-AEDA-B445-8AAA-C293DC13579A}" type="slidenum">
              <a:rPr lang="en-US" smtClean="0"/>
              <a:pPr>
                <a:defRPr/>
              </a:pPr>
              <a:t>38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7757200-845B-8C48-A6C2-45D2A8083ECD}" type="slidenum">
              <a:rPr lang="en-US">
                <a:latin typeface="Arial" charset="0"/>
              </a:rPr>
              <a:pPr/>
              <a:t>40</a:t>
            </a:fld>
            <a:endParaRPr lang="en-US">
              <a:latin typeface="Arial" charset="0"/>
            </a:endParaRPr>
          </a:p>
        </p:txBody>
      </p:sp>
      <p:sp>
        <p:nvSpPr>
          <p:cNvPr id="276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7757200-845B-8C48-A6C2-45D2A8083ECD}" type="slidenum">
              <a:rPr lang="en-US">
                <a:latin typeface="Arial" charset="0"/>
              </a:rPr>
              <a:pPr/>
              <a:t>42</a:t>
            </a:fld>
            <a:endParaRPr lang="en-US">
              <a:latin typeface="Arial" charset="0"/>
            </a:endParaRPr>
          </a:p>
        </p:txBody>
      </p:sp>
      <p:sp>
        <p:nvSpPr>
          <p:cNvPr id="276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6D6665F-AEDA-B445-8AAA-C293DC13579A}" type="slidenum">
              <a:rPr lang="en-US" smtClean="0"/>
              <a:pPr>
                <a:defRPr/>
              </a:pPr>
              <a:t>44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6D6665F-AEDA-B445-8AAA-C293DC13579A}" type="slidenum">
              <a:rPr lang="en-US" smtClean="0"/>
              <a:pPr>
                <a:defRPr/>
              </a:pPr>
              <a:t>45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6D6665F-AEDA-B445-8AAA-C293DC13579A}" type="slidenum">
              <a:rPr lang="en-US" smtClean="0"/>
              <a:pPr>
                <a:defRPr/>
              </a:pPr>
              <a:t>46</a:t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6D6665F-AEDA-B445-8AAA-C293DC13579A}" type="slidenum">
              <a:rPr lang="en-US" smtClean="0"/>
              <a:pPr>
                <a:defRPr/>
              </a:pPr>
              <a:t>47</a:t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6D6665F-AEDA-B445-8AAA-C293DC13579A}" type="slidenum">
              <a:rPr lang="en-US" smtClean="0"/>
              <a:pPr>
                <a:defRPr/>
              </a:pPr>
              <a:t>48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C7AA45A-3645-BC4F-AE57-444F3185C021}" type="slidenum">
              <a:rPr lang="en-US">
                <a:latin typeface="Arial" charset="0"/>
              </a:rPr>
              <a:pPr/>
              <a:t>4</a:t>
            </a:fld>
            <a:endParaRPr lang="en-US">
              <a:latin typeface="Arial" charset="0"/>
            </a:endParaRPr>
          </a:p>
        </p:txBody>
      </p:sp>
      <p:sp>
        <p:nvSpPr>
          <p:cNvPr id="204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US"/>
              <a:t>Using new tool: improve results and/or efficiency. Adjoint: can do more and more efficiently, but not always</a:t>
            </a: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6D6665F-AEDA-B445-8AAA-C293DC13579A}" type="slidenum">
              <a:rPr lang="en-US" smtClean="0"/>
              <a:pPr>
                <a:defRPr/>
              </a:pPr>
              <a:t>49</a:t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6D6665F-AEDA-B445-8AAA-C293DC13579A}" type="slidenum">
              <a:rPr lang="en-US" smtClean="0"/>
              <a:pPr>
                <a:defRPr/>
              </a:pPr>
              <a:t>50</a:t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6D6665F-AEDA-B445-8AAA-C293DC13579A}" type="slidenum">
              <a:rPr lang="en-US" smtClean="0"/>
              <a:pPr>
                <a:defRPr/>
              </a:pPr>
              <a:t>51</a:t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6D6665F-AEDA-B445-8AAA-C293DC13579A}" type="slidenum">
              <a:rPr lang="en-US" smtClean="0"/>
              <a:pPr>
                <a:defRPr/>
              </a:pPr>
              <a:t>52</a:t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6D6665F-AEDA-B445-8AAA-C293DC13579A}" type="slidenum">
              <a:rPr lang="en-US" smtClean="0"/>
              <a:pPr>
                <a:defRPr/>
              </a:pPr>
              <a:t>53</a:t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6D6665F-AEDA-B445-8AAA-C293DC13579A}" type="slidenum">
              <a:rPr lang="en-US" smtClean="0"/>
              <a:pPr>
                <a:defRPr/>
              </a:pPr>
              <a:t>54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3B82D03-8BCD-3442-ACC9-6D73758E3625}" type="slidenum">
              <a:rPr lang="en-US">
                <a:latin typeface="Arial" charset="0"/>
              </a:rPr>
              <a:pPr/>
              <a:t>5</a:t>
            </a:fld>
            <a:endParaRPr lang="en-US">
              <a:latin typeface="Arial" charset="0"/>
            </a:endParaRPr>
          </a:p>
        </p:txBody>
      </p:sp>
      <p:sp>
        <p:nvSpPr>
          <p:cNvPr id="225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A36C0DE-68DD-374A-810D-EB7C2369E447}" type="slidenum">
              <a:rPr lang="en-US"/>
              <a:pPr/>
              <a:t>6</a:t>
            </a:fld>
            <a:endParaRPr lang="en-US"/>
          </a:p>
        </p:txBody>
      </p:sp>
      <p:sp>
        <p:nvSpPr>
          <p:cNvPr id="20483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r>
              <a:rPr lang="en-US"/>
              <a:t>36 pt</a:t>
            </a: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3237DA-EE17-064B-9AEF-05F93C90323E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9731295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RF(NO_x</a:t>
            </a:r>
            <a:r>
              <a:rPr lang="en-US" dirty="0" smtClean="0"/>
              <a:t>) = \</a:t>
            </a:r>
            <a:r>
              <a:rPr lang="en-US" dirty="0" err="1" smtClean="0"/>
              <a:t>frac</a:t>
            </a:r>
            <a:r>
              <a:rPr lang="en-US" dirty="0" smtClean="0"/>
              <a:t>{\partial RE(O_3)}{\partial </a:t>
            </a:r>
            <a:r>
              <a:rPr lang="en-US" dirty="0" err="1" smtClean="0"/>
              <a:t>NO_x</a:t>
            </a:r>
            <a:r>
              <a:rPr lang="en-US" dirty="0" smtClean="0"/>
              <a:t>} + \</a:t>
            </a:r>
            <a:r>
              <a:rPr lang="en-US" dirty="0" err="1" smtClean="0"/>
              <a:t>frac</a:t>
            </a:r>
            <a:r>
              <a:rPr lang="en-US" dirty="0" smtClean="0"/>
              <a:t>{\partial RE(CH_4)}{\partial </a:t>
            </a:r>
            <a:r>
              <a:rPr lang="en-US" dirty="0" err="1" smtClean="0"/>
              <a:t>NO_x</a:t>
            </a:r>
            <a:r>
              <a:rPr lang="en-US" dirty="0" smtClean="0"/>
              <a:t>} + \</a:t>
            </a:r>
            <a:r>
              <a:rPr lang="en-US" dirty="0" err="1" smtClean="0"/>
              <a:t>frac</a:t>
            </a:r>
            <a:r>
              <a:rPr lang="en-US" dirty="0" smtClean="0"/>
              <a:t>{\partial RE(PM)}{\partial </a:t>
            </a:r>
            <a:r>
              <a:rPr lang="en-US" dirty="0" err="1" smtClean="0"/>
              <a:t>NOx</a:t>
            </a:r>
            <a:r>
              <a:rPr lang="en-US" dirty="0" smtClean="0"/>
              <a:t>}+\dots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6D6665F-AEDA-B445-8AAA-C293DC13579A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RF(NO_x</a:t>
            </a:r>
            <a:r>
              <a:rPr lang="en-US" dirty="0" smtClean="0"/>
              <a:t>) = \</a:t>
            </a:r>
            <a:r>
              <a:rPr lang="en-US" dirty="0" err="1" smtClean="0"/>
              <a:t>frac</a:t>
            </a:r>
            <a:r>
              <a:rPr lang="en-US" dirty="0" smtClean="0"/>
              <a:t>{\partial RE(O_3)}{\partial </a:t>
            </a:r>
            <a:r>
              <a:rPr lang="en-US" dirty="0" err="1" smtClean="0"/>
              <a:t>NO_x</a:t>
            </a:r>
            <a:r>
              <a:rPr lang="en-US" dirty="0" smtClean="0"/>
              <a:t>} + \</a:t>
            </a:r>
            <a:r>
              <a:rPr lang="en-US" dirty="0" err="1" smtClean="0"/>
              <a:t>frac</a:t>
            </a:r>
            <a:r>
              <a:rPr lang="en-US" dirty="0" smtClean="0"/>
              <a:t>{\partial RE(CH_4)}{\partial </a:t>
            </a:r>
            <a:r>
              <a:rPr lang="en-US" dirty="0" err="1" smtClean="0"/>
              <a:t>NO_x</a:t>
            </a:r>
            <a:r>
              <a:rPr lang="en-US" dirty="0" smtClean="0"/>
              <a:t>} + \</a:t>
            </a:r>
            <a:r>
              <a:rPr lang="en-US" dirty="0" err="1" smtClean="0"/>
              <a:t>frac</a:t>
            </a:r>
            <a:r>
              <a:rPr lang="en-US" dirty="0" smtClean="0"/>
              <a:t>{\partial RE(PM)}{\partial </a:t>
            </a:r>
            <a:r>
              <a:rPr lang="en-US" dirty="0" err="1" smtClean="0"/>
              <a:t>NOx</a:t>
            </a:r>
            <a:r>
              <a:rPr lang="en-US" dirty="0" smtClean="0"/>
              <a:t>}+\dots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6D6665F-AEDA-B445-8AAA-C293DC13579A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7757200-845B-8C48-A6C2-45D2A8083ECD}" type="slidenum">
              <a:rPr lang="en-US">
                <a:latin typeface="Arial" charset="0"/>
              </a:rPr>
              <a:pPr/>
              <a:t>18</a:t>
            </a:fld>
            <a:endParaRPr lang="en-US">
              <a:latin typeface="Arial" charset="0"/>
            </a:endParaRPr>
          </a:p>
        </p:txBody>
      </p:sp>
      <p:sp>
        <p:nvSpPr>
          <p:cNvPr id="276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7757200-845B-8C48-A6C2-45D2A8083ECD}" type="slidenum">
              <a:rPr lang="en-US">
                <a:latin typeface="Arial" charset="0"/>
              </a:rPr>
              <a:pPr/>
              <a:t>20</a:t>
            </a:fld>
            <a:endParaRPr lang="en-US">
              <a:latin typeface="Arial" charset="0"/>
            </a:endParaRPr>
          </a:p>
        </p:txBody>
      </p:sp>
      <p:sp>
        <p:nvSpPr>
          <p:cNvPr id="276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1C93D1-8077-5342-B927-481A36BC65E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9ACB90-15DA-804D-A6C2-3BC2EDAAC5F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51638" y="227013"/>
            <a:ext cx="2159000" cy="586898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73050" y="227013"/>
            <a:ext cx="6326188" cy="586898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C1721C-99B1-F442-883C-9355A08694E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1B05F0-6096-564D-9DE0-A50DC69ADE4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D52656-6B2E-0244-82B5-48749AF2226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A5D2C2-1149-8D43-A643-E392D16ADCB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B2D3B5-FED5-B14E-84DE-7B5D5038B42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A1579C-BE91-244A-9376-585228097B5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0D57F4-49C0-6C4F-B059-B6761EF8504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47EBC0-5FE3-9544-A13E-30E99066D15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3A4344-0522-ED48-BD68-34BE55E42A8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73050" y="227013"/>
            <a:ext cx="8637588" cy="914400"/>
          </a:xfrm>
          <a:prstGeom prst="rect">
            <a:avLst/>
          </a:prstGeom>
          <a:noFill/>
          <a:ln w="28575">
            <a:solidFill>
              <a:srgbClr val="1712FF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pPr>
              <a:defRPr/>
            </a:pPr>
            <a:fld id="{BA936553-413B-684D-A5AA-F07D8F2723C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r:id="rId1"/>
    <p:sldLayoutId r:id="rId2"/>
    <p:sldLayoutId r:id="rId3"/>
    <p:sldLayoutId r:id="rId4"/>
    <p:sldLayoutId r:id="rId5"/>
    <p:sldLayoutId r:id="rId6"/>
    <p:sldLayoutId r:id="rId7"/>
    <p:sldLayoutId r:id="rId8"/>
    <p:sldLayoutId r:id="rId9"/>
    <p:sldLayoutId r:id="rId10"/>
    <p:sldLayoutId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+mj-lt"/>
          <a:ea typeface="ＭＳ Ｐゴシック" charset="-128"/>
          <a:cs typeface="ＭＳ Ｐゴシック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Verdana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Verdana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Verdana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Verdana" charset="0"/>
          <a:ea typeface="ＭＳ Ｐゴシック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Verdana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Verdana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Verdana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Verdana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ＭＳ Ｐゴシック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4" Type="http://schemas.openxmlformats.org/officeDocument/2006/relationships/image" Target="../media/image21.png"/><Relationship Id="rId5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4" Type="http://schemas.openxmlformats.org/officeDocument/2006/relationships/image" Target="../media/image25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4" Type="http://schemas.openxmlformats.org/officeDocument/2006/relationships/oleObject" Target="../embeddings/Microsoft_Word_97_-_2004_Document1.doc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8.png"/><Relationship Id="rId3" Type="http://schemas.openxmlformats.org/officeDocument/2006/relationships/image" Target="../media/image24.png"/></Relationships>
</file>

<file path=ppt/slides/_rels/slide14.xml.rels><?xml version="1.0" encoding="UTF-8" standalone="yes"?>
<Relationships xmlns="http://schemas.openxmlformats.org/package/2006/relationships"><Relationship Id="rId9" Type="http://schemas.openxmlformats.org/officeDocument/2006/relationships/image" Target="../media/image35.png"/><Relationship Id="rId20" Type="http://schemas.openxmlformats.org/officeDocument/2006/relationships/image" Target="../media/image46.emf"/><Relationship Id="rId21" Type="http://schemas.openxmlformats.org/officeDocument/2006/relationships/image" Target="../media/image47.png"/><Relationship Id="rId22" Type="http://schemas.openxmlformats.org/officeDocument/2006/relationships/image" Target="../media/image48.png"/><Relationship Id="rId10" Type="http://schemas.openxmlformats.org/officeDocument/2006/relationships/image" Target="../media/image36.png"/><Relationship Id="rId11" Type="http://schemas.openxmlformats.org/officeDocument/2006/relationships/image" Target="../media/image37.png"/><Relationship Id="rId12" Type="http://schemas.openxmlformats.org/officeDocument/2006/relationships/image" Target="../media/image38.png"/><Relationship Id="rId13" Type="http://schemas.openxmlformats.org/officeDocument/2006/relationships/image" Target="../media/image39.png"/><Relationship Id="rId14" Type="http://schemas.openxmlformats.org/officeDocument/2006/relationships/image" Target="../media/image40.png"/><Relationship Id="rId15" Type="http://schemas.openxmlformats.org/officeDocument/2006/relationships/image" Target="../media/image41.png"/><Relationship Id="rId16" Type="http://schemas.openxmlformats.org/officeDocument/2006/relationships/image" Target="../media/image42.png"/><Relationship Id="rId17" Type="http://schemas.openxmlformats.org/officeDocument/2006/relationships/image" Target="../media/image43.png"/><Relationship Id="rId18" Type="http://schemas.openxmlformats.org/officeDocument/2006/relationships/image" Target="../media/image44.png"/><Relationship Id="rId19" Type="http://schemas.openxmlformats.org/officeDocument/2006/relationships/image" Target="../media/image45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29.png"/><Relationship Id="rId4" Type="http://schemas.openxmlformats.org/officeDocument/2006/relationships/image" Target="../media/image30.png"/><Relationship Id="rId5" Type="http://schemas.openxmlformats.org/officeDocument/2006/relationships/image" Target="../media/image31.png"/><Relationship Id="rId6" Type="http://schemas.openxmlformats.org/officeDocument/2006/relationships/image" Target="../media/image32.png"/><Relationship Id="rId7" Type="http://schemas.openxmlformats.org/officeDocument/2006/relationships/image" Target="../media/image33.png"/><Relationship Id="rId8" Type="http://schemas.openxmlformats.org/officeDocument/2006/relationships/image" Target="../media/image34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9.png"/><Relationship Id="rId3" Type="http://schemas.openxmlformats.org/officeDocument/2006/relationships/image" Target="../media/image50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1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4" Type="http://schemas.openxmlformats.org/officeDocument/2006/relationships/image" Target="../media/image54.png"/><Relationship Id="rId5" Type="http://schemas.openxmlformats.org/officeDocument/2006/relationships/image" Target="../media/image55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2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6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7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8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adjoint.colorado.edu/~daven/gcadj_std/GC_adj_man.pdf" TargetMode="External"/><Relationship Id="rId4" Type="http://schemas.openxmlformats.org/officeDocument/2006/relationships/hyperlink" Target="http://adjoint.colorado.edu/~daven/gcadj_std/flowchart.pdf" TargetMode="External"/><Relationship Id="rId5" Type="http://schemas.openxmlformats.org/officeDocument/2006/relationships/hyperlink" Target="http://adjoint.colorado.edu/~daven/Data/adj_articles.tar.gz" TargetMode="External"/><Relationship Id="rId1" Type="http://schemas.openxmlformats.org/officeDocument/2006/relationships/slideLayout" Target="../slideLayouts/slideLayout1.xml"/><Relationship Id="rId2" Type="http://schemas.openxmlformats.org/officeDocument/2006/relationships/hyperlink" Target="mailto:geos-chem-adjoint-join@seas.harvard.edu" TargetMode="Externa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9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60.pn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61.png"/><Relationship Id="rId3" Type="http://schemas.openxmlformats.org/officeDocument/2006/relationships/image" Target="../media/image62.pn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63.png"/><Relationship Id="rId3" Type="http://schemas.openxmlformats.org/officeDocument/2006/relationships/image" Target="../media/image6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5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6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7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8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9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20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5" Type="http://schemas.openxmlformats.org/officeDocument/2006/relationships/image" Target="../media/image3.pn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3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21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2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23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24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2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5" Type="http://schemas.openxmlformats.org/officeDocument/2006/relationships/image" Target="../media/image6.png"/><Relationship Id="rId6" Type="http://schemas.openxmlformats.org/officeDocument/2006/relationships/image" Target="../media/image7.png"/><Relationship Id="rId7" Type="http://schemas.openxmlformats.org/officeDocument/2006/relationships/image" Target="../media/image8.png"/><Relationship Id="rId8" Type="http://schemas.openxmlformats.org/officeDocument/2006/relationships/image" Target="../media/image9.pdf"/><Relationship Id="rId9" Type="http://schemas.openxmlformats.org/officeDocument/2006/relationships/image" Target="../media/image10.png"/><Relationship Id="rId10" Type="http://schemas.openxmlformats.org/officeDocument/2006/relationships/image" Target="../media/image11.pdf"/><Relationship Id="rId11" Type="http://schemas.openxmlformats.org/officeDocument/2006/relationships/image" Target="../media/image12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4" Type="http://schemas.openxmlformats.org/officeDocument/2006/relationships/image" Target="../media/image15.png"/><Relationship Id="rId5" Type="http://schemas.openxmlformats.org/officeDocument/2006/relationships/image" Target="../media/image16.png"/><Relationship Id="rId6" Type="http://schemas.openxmlformats.org/officeDocument/2006/relationships/image" Target="../media/image17.png"/><Relationship Id="rId7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4" Type="http://schemas.openxmlformats.org/officeDocument/2006/relationships/image" Target="../media/image15.png"/><Relationship Id="rId5" Type="http://schemas.openxmlformats.org/officeDocument/2006/relationships/image" Target="../media/image16.png"/><Relationship Id="rId6" Type="http://schemas.openxmlformats.org/officeDocument/2006/relationships/image" Target="../media/image17.png"/><Relationship Id="rId7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4" Type="http://schemas.openxmlformats.org/officeDocument/2006/relationships/image" Target="../media/image15.png"/><Relationship Id="rId5" Type="http://schemas.openxmlformats.org/officeDocument/2006/relationships/image" Target="../media/image16.png"/><Relationship Id="rId6" Type="http://schemas.openxmlformats.org/officeDocument/2006/relationships/image" Target="../media/image17.png"/><Relationship Id="rId7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676400"/>
            <a:ext cx="7772400" cy="1470025"/>
          </a:xfrm>
        </p:spPr>
        <p:txBody>
          <a:bodyPr/>
          <a:lstStyle/>
          <a:p>
            <a:pPr eaLnBrk="1" hangingPunct="1"/>
            <a:r>
              <a:rPr lang="en-US">
                <a:solidFill>
                  <a:srgbClr val="A50021"/>
                </a:solidFill>
              </a:rPr>
              <a:t>Adjoint clinic</a:t>
            </a:r>
            <a:br>
              <a:rPr lang="en-US">
                <a:solidFill>
                  <a:srgbClr val="A50021"/>
                </a:solidFill>
              </a:rPr>
            </a:br>
            <a:r>
              <a:rPr lang="en-US" sz="3200">
                <a:solidFill>
                  <a:srgbClr val="A50021"/>
                </a:solidFill>
              </a:rPr>
              <a:t>Introduction for new users</a:t>
            </a:r>
            <a:endParaRPr lang="en-US">
              <a:solidFill>
                <a:srgbClr val="A50021"/>
              </a:solidFill>
            </a:endParaRP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81760" y="3520440"/>
            <a:ext cx="6400800" cy="175260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sz="2800" dirty="0" smtClean="0"/>
              <a:t>IGC5</a:t>
            </a:r>
          </a:p>
          <a:p>
            <a:pPr eaLnBrk="1" hangingPunct="1">
              <a:lnSpc>
                <a:spcPct val="80000"/>
              </a:lnSpc>
            </a:pPr>
            <a:r>
              <a:rPr lang="en-US" sz="2800" dirty="0" smtClean="0"/>
              <a:t>05/05/11</a:t>
            </a:r>
            <a:endParaRPr lang="en-US" sz="2800" dirty="0" smtClean="0"/>
          </a:p>
          <a:p>
            <a:pPr eaLnBrk="1" hangingPunct="1">
              <a:lnSpc>
                <a:spcPct val="80000"/>
              </a:lnSpc>
            </a:pPr>
            <a:endParaRPr lang="en-US" sz="2800" dirty="0" smtClean="0"/>
          </a:p>
          <a:p>
            <a:pPr eaLnBrk="1" hangingPunct="1">
              <a:lnSpc>
                <a:spcPct val="80000"/>
              </a:lnSpc>
            </a:pPr>
            <a:r>
              <a:rPr lang="en-US" sz="2800" dirty="0" smtClean="0"/>
              <a:t>Daven Henze, CU Boulder</a:t>
            </a:r>
          </a:p>
          <a:p>
            <a:pPr eaLnBrk="1" hangingPunct="1">
              <a:lnSpc>
                <a:spcPct val="80000"/>
              </a:lnSpc>
            </a:pPr>
            <a:r>
              <a:rPr lang="en-US" sz="2800" dirty="0" err="1" smtClean="0"/>
              <a:t>Jamin</a:t>
            </a:r>
            <a:r>
              <a:rPr lang="en-US" sz="2800" dirty="0" smtClean="0"/>
              <a:t> Koo, MIT</a:t>
            </a:r>
          </a:p>
          <a:p>
            <a:pPr eaLnBrk="1" hangingPunct="1">
              <a:lnSpc>
                <a:spcPct val="80000"/>
              </a:lnSpc>
            </a:pPr>
            <a:r>
              <a:rPr lang="en-US" sz="2800" dirty="0" smtClean="0"/>
              <a:t>Thomas Walker, University of Toronto </a:t>
            </a:r>
          </a:p>
          <a:p>
            <a:pPr eaLnBrk="1" hangingPunct="1">
              <a:lnSpc>
                <a:spcPct val="80000"/>
              </a:lnSpc>
            </a:pPr>
            <a:endParaRPr lang="en-US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0296" name="Picture 8" descr="&#10;image-207.pdf                                                  003AFEF5Tybalt                         BBC80D2A: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5800" y="1735138"/>
            <a:ext cx="1481138" cy="741362"/>
          </a:xfrm>
          <a:prstGeom prst="rect">
            <a:avLst/>
          </a:prstGeom>
          <a:noFill/>
        </p:spPr>
      </p:pic>
      <p:pic>
        <p:nvPicPr>
          <p:cNvPr id="140297" name="Picture 9" descr="&#10;image-209.pdf                                                  003AFEF5Tybalt                         BBC80D2A: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08025" y="3346450"/>
            <a:ext cx="3457575" cy="963613"/>
          </a:xfrm>
          <a:prstGeom prst="rect">
            <a:avLst/>
          </a:prstGeom>
          <a:noFill/>
        </p:spPr>
      </p:pic>
      <p:pic>
        <p:nvPicPr>
          <p:cNvPr id="140298" name="Picture 10" descr="&#10;image-210.pdf                                                  003AFEF5Tybalt                         BBC80D2A: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173163" y="4700588"/>
            <a:ext cx="2746375" cy="963612"/>
          </a:xfrm>
          <a:prstGeom prst="rect">
            <a:avLst/>
          </a:prstGeom>
          <a:noFill/>
        </p:spPr>
      </p:pic>
      <p:pic>
        <p:nvPicPr>
          <p:cNvPr id="140299" name="Picture 11" descr="&#10;image-211.pdf                                                  003AFEF5Tybalt                         BBC80D2A: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155700" y="6088063"/>
            <a:ext cx="1577975" cy="419100"/>
          </a:xfrm>
          <a:prstGeom prst="rect">
            <a:avLst/>
          </a:prstGeom>
          <a:noFill/>
        </p:spPr>
      </p:pic>
      <p:sp>
        <p:nvSpPr>
          <p:cNvPr id="140301" name="Text Box 13"/>
          <p:cNvSpPr txBox="1">
            <a:spLocks noChangeArrowheads="1"/>
          </p:cNvSpPr>
          <p:nvPr/>
        </p:nvSpPr>
        <p:spPr bwMode="auto">
          <a:xfrm>
            <a:off x="1404938" y="195263"/>
            <a:ext cx="5297487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3200" b="1"/>
              <a:t>Deriving the Discrete Adjoint</a:t>
            </a:r>
          </a:p>
        </p:txBody>
      </p:sp>
      <p:sp>
        <p:nvSpPr>
          <p:cNvPr id="140302" name="Text Box 14"/>
          <p:cNvSpPr txBox="1">
            <a:spLocks noChangeArrowheads="1"/>
          </p:cNvSpPr>
          <p:nvPr/>
        </p:nvSpPr>
        <p:spPr bwMode="auto">
          <a:xfrm>
            <a:off x="119063" y="1163638"/>
            <a:ext cx="36623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b="1"/>
              <a:t>Define the adjoint variable</a:t>
            </a:r>
          </a:p>
        </p:txBody>
      </p:sp>
      <p:sp>
        <p:nvSpPr>
          <p:cNvPr id="140303" name="Text Box 15"/>
          <p:cNvSpPr txBox="1">
            <a:spLocks noChangeArrowheads="1"/>
          </p:cNvSpPr>
          <p:nvPr/>
        </p:nvSpPr>
        <p:spPr bwMode="auto">
          <a:xfrm>
            <a:off x="128588" y="2797175"/>
            <a:ext cx="37258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b="1"/>
              <a:t>Expand the right hand side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7" name="Text Box 3"/>
          <p:cNvSpPr txBox="1">
            <a:spLocks noChangeArrowheads="1"/>
          </p:cNvSpPr>
          <p:nvPr/>
        </p:nvSpPr>
        <p:spPr bwMode="auto">
          <a:xfrm>
            <a:off x="-60960" y="1366838"/>
            <a:ext cx="70643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b="1" dirty="0"/>
              <a:t>Calculate the desired gradient using an iterative loop</a:t>
            </a:r>
          </a:p>
        </p:txBody>
      </p:sp>
      <p:sp>
        <p:nvSpPr>
          <p:cNvPr id="57348" name="Text Box 4"/>
          <p:cNvSpPr txBox="1">
            <a:spLocks noChangeArrowheads="1"/>
          </p:cNvSpPr>
          <p:nvPr/>
        </p:nvSpPr>
        <p:spPr bwMode="auto">
          <a:xfrm>
            <a:off x="1127125" y="3182938"/>
            <a:ext cx="2922588" cy="47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>
                <a:latin typeface="Monaco" charset="0"/>
              </a:rPr>
              <a:t>DO k = N, 1, -1</a:t>
            </a:r>
          </a:p>
        </p:txBody>
      </p:sp>
      <p:sp>
        <p:nvSpPr>
          <p:cNvPr id="57349" name="Text Box 5"/>
          <p:cNvSpPr txBox="1">
            <a:spLocks noChangeArrowheads="1"/>
          </p:cNvSpPr>
          <p:nvPr/>
        </p:nvSpPr>
        <p:spPr bwMode="auto">
          <a:xfrm>
            <a:off x="1130300" y="4367213"/>
            <a:ext cx="1096963" cy="47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>
                <a:latin typeface="Monaco" charset="0"/>
              </a:rPr>
              <a:t>ENDDO</a:t>
            </a:r>
          </a:p>
        </p:txBody>
      </p:sp>
      <p:pic>
        <p:nvPicPr>
          <p:cNvPr id="57366" name="Picture 22" descr="&#10;image-212.pdf                                                  003AFEF5Tybalt                         BBC80D2A: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54088" y="5219700"/>
            <a:ext cx="1993900" cy="439738"/>
          </a:xfrm>
          <a:prstGeom prst="rect">
            <a:avLst/>
          </a:prstGeom>
          <a:noFill/>
        </p:spPr>
      </p:pic>
      <p:pic>
        <p:nvPicPr>
          <p:cNvPr id="57368" name="Picture 24" descr="&#10;image-214.pdf                                                  003AFEF5Tybalt                         BBC80D2A: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87513" y="3783013"/>
            <a:ext cx="2687637" cy="501650"/>
          </a:xfrm>
          <a:prstGeom prst="rect">
            <a:avLst/>
          </a:prstGeom>
          <a:noFill/>
        </p:spPr>
      </p:pic>
      <p:pic>
        <p:nvPicPr>
          <p:cNvPr id="57369" name="Picture 25" descr="&#10;image-215.pdf                                                  003AFEF5Tybalt                         BBC80D2A: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58850" y="1990725"/>
            <a:ext cx="1903413" cy="855663"/>
          </a:xfrm>
          <a:prstGeom prst="rect">
            <a:avLst/>
          </a:prstGeom>
          <a:noFill/>
        </p:spPr>
      </p:pic>
      <p:sp>
        <p:nvSpPr>
          <p:cNvPr id="57370" name="Text Box 26"/>
          <p:cNvSpPr txBox="1">
            <a:spLocks noChangeArrowheads="1"/>
          </p:cNvSpPr>
          <p:nvPr/>
        </p:nvSpPr>
        <p:spPr bwMode="auto">
          <a:xfrm>
            <a:off x="1404938" y="195263"/>
            <a:ext cx="5297487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3200" b="1"/>
              <a:t>Deriving the Discrete Adjoint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314" name="Text Box 2"/>
          <p:cNvSpPr txBox="1">
            <a:spLocks noChangeArrowheads="1"/>
          </p:cNvSpPr>
          <p:nvPr/>
        </p:nvSpPr>
        <p:spPr bwMode="auto">
          <a:xfrm>
            <a:off x="0" y="2600325"/>
            <a:ext cx="7019870" cy="1200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b="1" dirty="0"/>
              <a:t>Consider the following line of computer</a:t>
            </a:r>
            <a:r>
              <a:rPr lang="en-US" b="1" dirty="0" smtClean="0"/>
              <a:t> </a:t>
            </a:r>
          </a:p>
          <a:p>
            <a:r>
              <a:rPr lang="en-US" b="1" dirty="0" smtClean="0"/>
              <a:t>code </a:t>
            </a:r>
            <a:r>
              <a:rPr lang="en-US" b="1" dirty="0"/>
              <a:t>stepping from </a:t>
            </a:r>
            <a:r>
              <a:rPr lang="en-US" b="1" i="1" dirty="0"/>
              <a:t>l-1</a:t>
            </a:r>
            <a:r>
              <a:rPr lang="en-US" b="1" dirty="0"/>
              <a:t> to </a:t>
            </a:r>
            <a:r>
              <a:rPr lang="en-US" b="1" i="1" dirty="0" err="1"/>
              <a:t>l</a:t>
            </a:r>
            <a:r>
              <a:rPr lang="en-US" b="1" dirty="0"/>
              <a:t>:</a:t>
            </a:r>
          </a:p>
          <a:p>
            <a:r>
              <a:rPr lang="en-US" b="1" dirty="0"/>
              <a:t>	</a:t>
            </a:r>
          </a:p>
        </p:txBody>
      </p:sp>
      <p:sp>
        <p:nvSpPr>
          <p:cNvPr id="141315" name="Text Box 3"/>
          <p:cNvSpPr txBox="1">
            <a:spLocks noChangeArrowheads="1"/>
          </p:cNvSpPr>
          <p:nvPr/>
        </p:nvSpPr>
        <p:spPr bwMode="auto">
          <a:xfrm>
            <a:off x="0" y="3922713"/>
            <a:ext cx="375285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b="1"/>
              <a:t>For active variables x, y, z :</a:t>
            </a:r>
          </a:p>
          <a:p>
            <a:endParaRPr lang="en-US" b="1"/>
          </a:p>
        </p:txBody>
      </p:sp>
      <p:sp>
        <p:nvSpPr>
          <p:cNvPr id="141317" name="Text Box 5"/>
          <p:cNvSpPr txBox="1">
            <a:spLocks noChangeArrowheads="1"/>
          </p:cNvSpPr>
          <p:nvPr/>
        </p:nvSpPr>
        <p:spPr bwMode="auto">
          <a:xfrm>
            <a:off x="1939925" y="3387725"/>
            <a:ext cx="4200525" cy="47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dirty="0" err="1">
                <a:latin typeface="Monaco" charset="0"/>
              </a:rPr>
              <a:t>z</a:t>
            </a:r>
            <a:r>
              <a:rPr lang="en-US" dirty="0">
                <a:latin typeface="Monaco" charset="0"/>
              </a:rPr>
              <a:t> = </a:t>
            </a:r>
            <a:r>
              <a:rPr lang="en-US" dirty="0" err="1">
                <a:latin typeface="Monaco" charset="0"/>
              </a:rPr>
              <a:t>x</a:t>
            </a:r>
            <a:r>
              <a:rPr lang="en-US" dirty="0">
                <a:latin typeface="Monaco" charset="0"/>
              </a:rPr>
              <a:t> ** 2 + </a:t>
            </a:r>
            <a:r>
              <a:rPr lang="en-US" dirty="0" err="1">
                <a:latin typeface="Monaco" charset="0"/>
              </a:rPr>
              <a:t>y</a:t>
            </a:r>
            <a:r>
              <a:rPr lang="en-US" dirty="0">
                <a:latin typeface="Monaco" charset="0"/>
              </a:rPr>
              <a:t> * </a:t>
            </a:r>
            <a:r>
              <a:rPr lang="en-US" dirty="0" err="1">
                <a:latin typeface="Monaco" charset="0"/>
              </a:rPr>
              <a:t>b</a:t>
            </a:r>
            <a:r>
              <a:rPr lang="en-US" dirty="0">
                <a:latin typeface="Monaco" charset="0"/>
              </a:rPr>
              <a:t> + </a:t>
            </a:r>
            <a:r>
              <a:rPr lang="en-US" dirty="0" err="1">
                <a:latin typeface="Monaco" charset="0"/>
              </a:rPr>
              <a:t>w</a:t>
            </a:r>
            <a:endParaRPr lang="en-US" dirty="0">
              <a:latin typeface="Monaco" charset="0"/>
            </a:endParaRPr>
          </a:p>
        </p:txBody>
      </p:sp>
      <p:pic>
        <p:nvPicPr>
          <p:cNvPr id="141318" name="Picture 6" descr="&#10;image-221.pdf                                                  003AFEF5Tybalt                         BBC80D2A: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76313" y="4448175"/>
            <a:ext cx="5649912" cy="1571625"/>
          </a:xfrm>
          <a:prstGeom prst="rect">
            <a:avLst/>
          </a:prstGeom>
          <a:noFill/>
        </p:spPr>
      </p:pic>
      <p:sp>
        <p:nvSpPr>
          <p:cNvPr id="141319" name="Text Box 7"/>
          <p:cNvSpPr txBox="1">
            <a:spLocks noChangeArrowheads="1"/>
          </p:cNvSpPr>
          <p:nvPr/>
        </p:nvSpPr>
        <p:spPr bwMode="auto">
          <a:xfrm>
            <a:off x="1404938" y="195263"/>
            <a:ext cx="60642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3200" b="1"/>
              <a:t>Constructing the Discrete Adjoint</a:t>
            </a:r>
          </a:p>
        </p:txBody>
      </p:sp>
      <p:sp>
        <p:nvSpPr>
          <p:cNvPr id="141320" name="Text Box 8"/>
          <p:cNvSpPr txBox="1">
            <a:spLocks noChangeArrowheads="1"/>
          </p:cNvSpPr>
          <p:nvPr/>
        </p:nvSpPr>
        <p:spPr bwMode="auto">
          <a:xfrm>
            <a:off x="92075" y="998855"/>
            <a:ext cx="8628063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dirty="0"/>
              <a:t>The </a:t>
            </a:r>
            <a:r>
              <a:rPr lang="en-US" dirty="0" err="1"/>
              <a:t>adjoint</a:t>
            </a:r>
            <a:r>
              <a:rPr lang="en-US" dirty="0"/>
              <a:t> is built line by line directly from the code for the forward model.  This can be done automatically using automatic differentiation software such as TAMC</a:t>
            </a:r>
            <a:r>
              <a:rPr lang="en-US" baseline="30000" dirty="0"/>
              <a:t>1</a:t>
            </a:r>
            <a:r>
              <a:rPr lang="en-US" dirty="0"/>
              <a:t>. </a:t>
            </a:r>
          </a:p>
        </p:txBody>
      </p:sp>
      <p:graphicFrame>
        <p:nvGraphicFramePr>
          <p:cNvPr id="141321" name="Object 9"/>
          <p:cNvGraphicFramePr>
            <a:graphicFrameLocks noChangeAspect="1"/>
          </p:cNvGraphicFramePr>
          <p:nvPr/>
        </p:nvGraphicFramePr>
        <p:xfrm>
          <a:off x="85725" y="6256338"/>
          <a:ext cx="8383588" cy="533400"/>
        </p:xfrm>
        <a:graphic>
          <a:graphicData uri="http://schemas.openxmlformats.org/presentationml/2006/ole">
            <p:oleObj spid="_x0000_s48130" name="Document" r:id="rId4" imgW="5486400" imgH="350520" progId="Word.Documen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339" name="Text Box 3"/>
          <p:cNvSpPr txBox="1">
            <a:spLocks noChangeArrowheads="1"/>
          </p:cNvSpPr>
          <p:nvPr/>
        </p:nvSpPr>
        <p:spPr bwMode="auto">
          <a:xfrm>
            <a:off x="1009650" y="5111750"/>
            <a:ext cx="5843588" cy="1235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>
                <a:latin typeface="Monaco" charset="0"/>
              </a:rPr>
              <a:t>z_adj = 0.</a:t>
            </a:r>
          </a:p>
          <a:p>
            <a:r>
              <a:rPr lang="en-US">
                <a:latin typeface="Monaco" charset="0"/>
              </a:rPr>
              <a:t>x_adj = 2 * x * z_adj + x_adj</a:t>
            </a:r>
          </a:p>
          <a:p>
            <a:r>
              <a:rPr lang="en-US">
                <a:latin typeface="Monaco" charset="0"/>
              </a:rPr>
              <a:t>y_adj =       b * z_adj + y_adj</a:t>
            </a:r>
          </a:p>
        </p:txBody>
      </p:sp>
      <p:sp>
        <p:nvSpPr>
          <p:cNvPr id="142341" name="Text Box 5"/>
          <p:cNvSpPr txBox="1">
            <a:spLocks noChangeArrowheads="1"/>
          </p:cNvSpPr>
          <p:nvPr/>
        </p:nvSpPr>
        <p:spPr bwMode="auto">
          <a:xfrm>
            <a:off x="0" y="1147763"/>
            <a:ext cx="51704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b="1"/>
              <a:t>Applying the discrete adjoint formula </a:t>
            </a:r>
          </a:p>
        </p:txBody>
      </p:sp>
      <p:pic>
        <p:nvPicPr>
          <p:cNvPr id="142342" name="Picture 6" descr="&#10;image-220.pdf                                                  003AFEF5Tybalt                         BBC80D2A: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2288" y="2451100"/>
            <a:ext cx="5426075" cy="1593850"/>
          </a:xfrm>
          <a:prstGeom prst="rect">
            <a:avLst/>
          </a:prstGeom>
          <a:noFill/>
        </p:spPr>
      </p:pic>
      <p:pic>
        <p:nvPicPr>
          <p:cNvPr id="142344" name="Picture 8" descr="&#10;image-214.pdf                                                  003AFEF5Tybalt                         BBC80D2A: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55725" y="1879600"/>
            <a:ext cx="2251075" cy="420688"/>
          </a:xfrm>
          <a:prstGeom prst="rect">
            <a:avLst/>
          </a:prstGeom>
          <a:noFill/>
        </p:spPr>
      </p:pic>
      <p:sp>
        <p:nvSpPr>
          <p:cNvPr id="142345" name="Text Box 9"/>
          <p:cNvSpPr txBox="1">
            <a:spLocks noChangeArrowheads="1"/>
          </p:cNvSpPr>
          <p:nvPr/>
        </p:nvSpPr>
        <p:spPr bwMode="auto">
          <a:xfrm>
            <a:off x="1404938" y="195263"/>
            <a:ext cx="60642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3200" b="1"/>
              <a:t>Constructing the Discrete Adjoint</a:t>
            </a:r>
          </a:p>
        </p:txBody>
      </p:sp>
      <p:sp>
        <p:nvSpPr>
          <p:cNvPr id="142346" name="Text Box 10"/>
          <p:cNvSpPr txBox="1">
            <a:spLocks noChangeArrowheads="1"/>
          </p:cNvSpPr>
          <p:nvPr/>
        </p:nvSpPr>
        <p:spPr bwMode="auto">
          <a:xfrm>
            <a:off x="0" y="4572000"/>
            <a:ext cx="64484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b="1"/>
              <a:t>The computer code for the adjoint model is then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AutoShape 2"/>
          <p:cNvSpPr>
            <a:spLocks/>
          </p:cNvSpPr>
          <p:nvPr/>
        </p:nvSpPr>
        <p:spPr bwMode="auto">
          <a:xfrm>
            <a:off x="5562600" y="1977093"/>
            <a:ext cx="2926039" cy="2438400"/>
          </a:xfrm>
          <a:prstGeom prst="roundRect">
            <a:avLst>
              <a:gd name="adj" fmla="val 6606"/>
            </a:avLst>
          </a:prstGeom>
          <a:solidFill>
            <a:srgbClr val="FEFDD5"/>
          </a:solidFill>
          <a:ln w="25400" cap="flat">
            <a:solidFill>
              <a:srgbClr val="FFFFFF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39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8577263" y="6581775"/>
            <a:ext cx="285750" cy="292100"/>
          </a:xfrm>
        </p:spPr>
        <p:txBody>
          <a:bodyPr/>
          <a:lstStyle/>
          <a:p>
            <a:fld id="{6C1A3DD6-04BF-764D-8F56-9FFEC3ED7C22}" type="slidenum">
              <a:rPr lang="en-US"/>
              <a:pPr/>
              <a:t>14</a:t>
            </a:fld>
            <a:endParaRPr lang="en-US"/>
          </a:p>
        </p:txBody>
      </p:sp>
      <p:sp>
        <p:nvSpPr>
          <p:cNvPr id="15362" name="AutoShape 2"/>
          <p:cNvSpPr>
            <a:spLocks/>
          </p:cNvSpPr>
          <p:nvPr/>
        </p:nvSpPr>
        <p:spPr bwMode="auto">
          <a:xfrm>
            <a:off x="655362" y="1977093"/>
            <a:ext cx="2926038" cy="2438400"/>
          </a:xfrm>
          <a:prstGeom prst="roundRect">
            <a:avLst>
              <a:gd name="adj" fmla="val 6606"/>
            </a:avLst>
          </a:prstGeom>
          <a:solidFill>
            <a:srgbClr val="FEFDD5"/>
          </a:solidFill>
          <a:ln w="25400" cap="flat">
            <a:solidFill>
              <a:srgbClr val="FFFFFF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/>
          </a:p>
        </p:txBody>
      </p:sp>
      <p:pic>
        <p:nvPicPr>
          <p:cNvPr id="1536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70387" y="2060898"/>
            <a:ext cx="388347" cy="4408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4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98463" y="3813498"/>
            <a:ext cx="388347" cy="4408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5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671714" y="3813498"/>
            <a:ext cx="388347" cy="4408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6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671714" y="2060898"/>
            <a:ext cx="388347" cy="4408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7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99149" y="2150605"/>
            <a:ext cx="388347" cy="4408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8" name="Picture 8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99149" y="3844218"/>
            <a:ext cx="388347" cy="4408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9" name="Picture 9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762377" y="3856918"/>
            <a:ext cx="388347" cy="4408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70" name="Picture 10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762377" y="2150605"/>
            <a:ext cx="388347" cy="4408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71" name="Picture 11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87137" y="4560138"/>
            <a:ext cx="1658347" cy="2938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72" name="Picture 12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0359" y="2975298"/>
            <a:ext cx="377851" cy="1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73" name="Picture 13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81455" y="2841581"/>
            <a:ext cx="367355" cy="2099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74" name="Picture 14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100208" y="3034823"/>
            <a:ext cx="356859" cy="1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75" name="Picture 15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14400" y="5055438"/>
            <a:ext cx="965620" cy="2938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76" name="Picture 16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616595" y="5752889"/>
            <a:ext cx="986612" cy="2309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77" name="Picture 17"/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033711" y="3365119"/>
            <a:ext cx="1018099" cy="640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78" name="Picture 18"/>
          <p:cNvPicPr>
            <a:picLocks noChangeAspect="1" noChangeArrowheads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397232" y="4560138"/>
            <a:ext cx="1679339" cy="4828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79" name="Picture 19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422002" y="5157038"/>
            <a:ext cx="2036198" cy="4828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82" name="Line 22"/>
          <p:cNvSpPr>
            <a:spLocks noChangeShapeType="1"/>
          </p:cNvSpPr>
          <p:nvPr/>
        </p:nvSpPr>
        <p:spPr bwMode="auto">
          <a:xfrm rot="10800000" flipH="1">
            <a:off x="1158210" y="2594298"/>
            <a:ext cx="0" cy="1174750"/>
          </a:xfrm>
          <a:prstGeom prst="line">
            <a:avLst/>
          </a:prstGeom>
          <a:noFill/>
          <a:ln w="38100" cap="flat">
            <a:solidFill>
              <a:schemeClr val="tx1"/>
            </a:solidFill>
            <a:prstDash val="solid"/>
            <a:miter lim="800000"/>
            <a:headEnd type="stealth" w="med" len="med"/>
            <a:tailEnd type="none" w="med" len="med"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15383" name="Line 23"/>
          <p:cNvSpPr>
            <a:spLocks noChangeShapeType="1"/>
          </p:cNvSpPr>
          <p:nvPr/>
        </p:nvSpPr>
        <p:spPr bwMode="auto">
          <a:xfrm rot="10800000" flipH="1">
            <a:off x="2892940" y="2608585"/>
            <a:ext cx="15744" cy="1106488"/>
          </a:xfrm>
          <a:prstGeom prst="line">
            <a:avLst/>
          </a:prstGeom>
          <a:noFill/>
          <a:ln w="38100" cap="flat">
            <a:solidFill>
              <a:schemeClr val="tx1"/>
            </a:solidFill>
            <a:prstDash val="solid"/>
            <a:miter lim="800000"/>
            <a:headEnd type="stealth" w="med" len="med"/>
            <a:tailEnd type="none" w="med" len="med"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15384" name="Line 24"/>
          <p:cNvSpPr>
            <a:spLocks noChangeShapeType="1"/>
          </p:cNvSpPr>
          <p:nvPr/>
        </p:nvSpPr>
        <p:spPr bwMode="auto">
          <a:xfrm rot="10800000" flipH="1">
            <a:off x="1614151" y="2613348"/>
            <a:ext cx="991859" cy="1084262"/>
          </a:xfrm>
          <a:prstGeom prst="line">
            <a:avLst/>
          </a:prstGeom>
          <a:noFill/>
          <a:ln w="38100" cap="flat">
            <a:solidFill>
              <a:schemeClr val="tx1"/>
            </a:solidFill>
            <a:prstDash val="solid"/>
            <a:miter lim="800000"/>
            <a:headEnd type="stealth" w="med" len="med"/>
            <a:tailEnd type="none" w="med" len="med"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15385" name="Line 25"/>
          <p:cNvSpPr>
            <a:spLocks noChangeShapeType="1"/>
          </p:cNvSpPr>
          <p:nvPr/>
        </p:nvSpPr>
        <p:spPr bwMode="auto">
          <a:xfrm flipH="1">
            <a:off x="6217325" y="2625018"/>
            <a:ext cx="17056" cy="1150938"/>
          </a:xfrm>
          <a:prstGeom prst="line">
            <a:avLst/>
          </a:prstGeom>
          <a:noFill/>
          <a:ln w="38100" cap="flat">
            <a:solidFill>
              <a:schemeClr val="tx1"/>
            </a:solidFill>
            <a:prstDash val="solid"/>
            <a:miter lim="800000"/>
            <a:headEnd type="stealth" w="med" len="med"/>
            <a:tailEnd type="none" w="med" len="med"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15386" name="Line 26"/>
          <p:cNvSpPr>
            <a:spLocks noChangeShapeType="1"/>
          </p:cNvSpPr>
          <p:nvPr/>
        </p:nvSpPr>
        <p:spPr bwMode="auto">
          <a:xfrm>
            <a:off x="7962900" y="2632956"/>
            <a:ext cx="0" cy="1154112"/>
          </a:xfrm>
          <a:prstGeom prst="line">
            <a:avLst/>
          </a:prstGeom>
          <a:noFill/>
          <a:ln w="38100" cap="flat">
            <a:solidFill>
              <a:schemeClr val="tx1"/>
            </a:solidFill>
            <a:prstDash val="solid"/>
            <a:miter lim="800000"/>
            <a:headEnd type="stealth" w="med" len="med"/>
            <a:tailEnd type="none" w="med" len="med"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15387" name="Line 27"/>
          <p:cNvSpPr>
            <a:spLocks noChangeShapeType="1"/>
          </p:cNvSpPr>
          <p:nvPr/>
        </p:nvSpPr>
        <p:spPr bwMode="auto">
          <a:xfrm flipH="1">
            <a:off x="6654380" y="2671056"/>
            <a:ext cx="965620" cy="1090612"/>
          </a:xfrm>
          <a:prstGeom prst="line">
            <a:avLst/>
          </a:prstGeom>
          <a:noFill/>
          <a:ln w="38100" cap="flat">
            <a:solidFill>
              <a:schemeClr val="tx1"/>
            </a:solidFill>
            <a:prstDash val="solid"/>
            <a:miter lim="800000"/>
            <a:headEnd type="stealth" w="med" len="med"/>
            <a:tailEnd type="none" w="med" len="med"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15388" name="Rectangle 28"/>
          <p:cNvSpPr>
            <a:spLocks/>
          </p:cNvSpPr>
          <p:nvPr/>
        </p:nvSpPr>
        <p:spPr bwMode="auto">
          <a:xfrm>
            <a:off x="1447800" y="1591999"/>
            <a:ext cx="1334162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800" dirty="0">
                <a:solidFill>
                  <a:schemeClr val="tx1"/>
                </a:solidFill>
                <a:latin typeface="Helvetica" charset="0"/>
                <a:ea typeface="ＭＳ Ｐゴシック" charset="0"/>
                <a:cs typeface="Helvetica" charset="0"/>
                <a:sym typeface="Helvetica" charset="0"/>
              </a:rPr>
              <a:t>Forward Run</a:t>
            </a:r>
          </a:p>
        </p:txBody>
      </p:sp>
      <p:sp>
        <p:nvSpPr>
          <p:cNvPr id="15389" name="Rectangle 29"/>
          <p:cNvSpPr>
            <a:spLocks/>
          </p:cNvSpPr>
          <p:nvPr/>
        </p:nvSpPr>
        <p:spPr bwMode="auto">
          <a:xfrm>
            <a:off x="6477000" y="1591999"/>
            <a:ext cx="1193386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800" dirty="0" err="1">
                <a:solidFill>
                  <a:schemeClr val="tx1"/>
                </a:solidFill>
                <a:latin typeface="Helvetica" charset="0"/>
                <a:ea typeface="ＭＳ Ｐゴシック" charset="0"/>
                <a:cs typeface="Helvetica" charset="0"/>
                <a:sym typeface="Helvetica" charset="0"/>
              </a:rPr>
              <a:t>Adjoint</a:t>
            </a:r>
            <a:r>
              <a:rPr lang="en-US" sz="1800" dirty="0">
                <a:solidFill>
                  <a:schemeClr val="tx1"/>
                </a:solidFill>
                <a:latin typeface="Helvetica" charset="0"/>
                <a:ea typeface="ＭＳ Ｐゴシック" charset="0"/>
                <a:cs typeface="Helvetica" charset="0"/>
                <a:sym typeface="Helvetica" charset="0"/>
              </a:rPr>
              <a:t> Run</a:t>
            </a:r>
          </a:p>
        </p:txBody>
      </p:sp>
      <p:pic>
        <p:nvPicPr>
          <p:cNvPr id="15391" name="Picture 31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31119" y="3667820"/>
            <a:ext cx="94463" cy="1364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92" name="Picture 32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678947" y="3057606"/>
            <a:ext cx="377851" cy="1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93" name="Picture 33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795445" y="2882010"/>
            <a:ext cx="367355" cy="2099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94" name="Picture 34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000999" y="3057606"/>
            <a:ext cx="356860" cy="1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95" name="Rectangle 35"/>
          <p:cNvSpPr>
            <a:spLocks/>
          </p:cNvSpPr>
          <p:nvPr/>
        </p:nvSpPr>
        <p:spPr bwMode="auto">
          <a:xfrm>
            <a:off x="4274925" y="2624793"/>
            <a:ext cx="457882" cy="40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2200">
                <a:solidFill>
                  <a:schemeClr val="tx1"/>
                </a:solidFill>
                <a:latin typeface="Helvetica" charset="0"/>
                <a:ea typeface="ＭＳ Ｐゴシック" charset="0"/>
                <a:cs typeface="Helvetica" charset="0"/>
                <a:sym typeface="Helvetica" charset="0"/>
              </a:rPr>
              <a:t>Let </a:t>
            </a:r>
          </a:p>
        </p:txBody>
      </p:sp>
      <p:pic>
        <p:nvPicPr>
          <p:cNvPr id="15396" name="Picture 36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52600" y="5055438"/>
            <a:ext cx="965620" cy="2938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97" name="Rectangle 37"/>
          <p:cNvSpPr>
            <a:spLocks/>
          </p:cNvSpPr>
          <p:nvPr/>
        </p:nvSpPr>
        <p:spPr bwMode="auto">
          <a:xfrm>
            <a:off x="1453030" y="4897580"/>
            <a:ext cx="821774" cy="571500"/>
          </a:xfrm>
          <a:prstGeom prst="rect">
            <a:avLst/>
          </a:prstGeom>
          <a:solidFill>
            <a:srgbClr val="FFFFFF"/>
          </a:solidFill>
          <a:ln w="25400" cap="flat">
            <a:solidFill>
              <a:srgbClr val="FFFFFF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/>
          </a:p>
        </p:txBody>
      </p:sp>
      <p:pic>
        <p:nvPicPr>
          <p:cNvPr id="41" name="Picture 6"/>
          <p:cNvPicPr>
            <a:picLocks noChangeAspect="1" noChangeArrowheads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848175" y="4669918"/>
            <a:ext cx="1283792" cy="2862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2" name="Picture 7"/>
          <p:cNvPicPr>
            <a:picLocks noChangeAspect="1" noChangeArrowheads="1"/>
          </p:cNvPicPr>
          <p:nvPr/>
        </p:nvPicPr>
        <p:blipFill>
          <a:blip r:embed="rId22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832815" y="5218678"/>
            <a:ext cx="1474625" cy="294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3" name="Line 16"/>
          <p:cNvSpPr>
            <a:spLocks noChangeShapeType="1"/>
          </p:cNvSpPr>
          <p:nvPr/>
        </p:nvSpPr>
        <p:spPr bwMode="auto">
          <a:xfrm rot="5400000" flipH="1">
            <a:off x="3282156" y="4710355"/>
            <a:ext cx="0" cy="293687"/>
          </a:xfrm>
          <a:prstGeom prst="line">
            <a:avLst/>
          </a:prstGeom>
          <a:noFill/>
          <a:ln w="38100" cap="flat">
            <a:solidFill>
              <a:schemeClr val="tx1"/>
            </a:solidFill>
            <a:prstDash val="solid"/>
            <a:miter lim="800000"/>
            <a:headEnd type="stealth" w="med" len="med"/>
            <a:tailEnd type="none" w="med" len="med"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44" name="Line 16"/>
          <p:cNvSpPr>
            <a:spLocks noChangeShapeType="1"/>
          </p:cNvSpPr>
          <p:nvPr/>
        </p:nvSpPr>
        <p:spPr bwMode="auto">
          <a:xfrm rot="16200000">
            <a:off x="5785644" y="5249799"/>
            <a:ext cx="0" cy="293687"/>
          </a:xfrm>
          <a:prstGeom prst="line">
            <a:avLst/>
          </a:prstGeom>
          <a:noFill/>
          <a:ln w="38100" cap="flat">
            <a:solidFill>
              <a:schemeClr val="tx1"/>
            </a:solidFill>
            <a:prstDash val="solid"/>
            <a:miter lim="800000"/>
            <a:headEnd type="stealth" w="med" len="med"/>
            <a:tailEnd type="none" w="med" len="med"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320873228"/>
      </p:ext>
    </p:extLst>
  </p:cSld>
  <p:clrMapOvr>
    <a:masterClrMapping/>
  </p:clrMapOvr>
  <mc:AlternateContent>
    <mc:Choice xmlns:mc="http://schemas.openxmlformats.org/markup-compatibility/2006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Requires="p14">
      <p:transition spd="slow" p14:dur="2000"/>
    </mc:Choice>
    <mc:Fallback>
      <mp:transition xmlns:mp="http://schemas.microsoft.com/office/mac/powerpoint/2008/main" spd="slow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solidFill>
                  <a:srgbClr val="A50021"/>
                </a:solidFill>
              </a:rPr>
              <a:t>Limitations and cautions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570038"/>
            <a:ext cx="8229600" cy="4983162"/>
          </a:xfrm>
        </p:spPr>
        <p:txBody>
          <a:bodyPr/>
          <a:lstStyle/>
          <a:p>
            <a:pPr eaLnBrk="1" hangingPunct="1"/>
            <a:r>
              <a:rPr lang="en-US" sz="2800"/>
              <a:t>Nonlinearities (cf. Henze’s talk)</a:t>
            </a:r>
          </a:p>
          <a:p>
            <a:pPr lvl="1" eaLnBrk="1" hangingPunct="1"/>
            <a:r>
              <a:rPr lang="en-US">
                <a:ea typeface="ＭＳ Ｐゴシック" charset="-128"/>
              </a:rPr>
              <a:t>Sensitivity != Source apportionment</a:t>
            </a:r>
          </a:p>
          <a:p>
            <a:pPr eaLnBrk="1" hangingPunct="1"/>
            <a:r>
              <a:rPr lang="en-US" sz="2800"/>
              <a:t>Sensitivities: cheap, inversion: expensive</a:t>
            </a:r>
          </a:p>
          <a:p>
            <a:pPr eaLnBrk="1" hangingPunct="1"/>
            <a:r>
              <a:rPr lang="en-US" sz="2800"/>
              <a:t>Each application requires extra code development</a:t>
            </a:r>
          </a:p>
          <a:p>
            <a:pPr eaLnBrk="1" hangingPunct="1"/>
            <a:r>
              <a:rPr lang="en-US" sz="2800"/>
              <a:t>Memory intensive</a:t>
            </a:r>
          </a:p>
          <a:p>
            <a:pPr eaLnBrk="1" hangingPunct="1"/>
            <a:r>
              <a:rPr lang="en-US" sz="2800"/>
              <a:t>Everything running together (observational operators etc.)</a:t>
            </a:r>
          </a:p>
          <a:p>
            <a:pPr lvl="1" eaLnBrk="1" hangingPunct="1"/>
            <a:endParaRPr lang="en-US">
              <a:ea typeface="ＭＳ Ｐゴシック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ea typeface="ＭＳ Ｐゴシック" pitchFamily="-111" charset="-128"/>
                <a:cs typeface="ＭＳ Ｐゴシック" pitchFamily="-111" charset="-128"/>
              </a:rPr>
              <a:t>Adjoint model: current features</a:t>
            </a:r>
            <a:endParaRPr lang="en-US" baseline="-25000" dirty="0" smtClean="0">
              <a:ea typeface="ＭＳ Ｐゴシック" pitchFamily="-111" charset="-128"/>
              <a:cs typeface="ＭＳ Ｐゴシック" pitchFamily="-111" charset="-128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01084" y="1217084"/>
            <a:ext cx="8758102" cy="501675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Standardized code: maintained / distributed via CVS</a:t>
            </a:r>
          </a:p>
          <a:p>
            <a:r>
              <a:rPr lang="en-US" sz="2000" dirty="0" smtClean="0"/>
              <a:t>Code base: v8-02-01 with relevant fixes / updates up to v9-01-02</a:t>
            </a:r>
          </a:p>
          <a:p>
            <a:endParaRPr lang="en-US" sz="2000" dirty="0" smtClean="0"/>
          </a:p>
          <a:p>
            <a:r>
              <a:rPr lang="en-US" sz="2000" dirty="0" smtClean="0"/>
              <a:t>Meteorology:  GEOS-3, GEOS-4, GEOS-5</a:t>
            </a:r>
          </a:p>
          <a:p>
            <a:r>
              <a:rPr lang="en-US" sz="2000" dirty="0" smtClean="0"/>
              <a:t>Simulations: 	full </a:t>
            </a:r>
            <a:r>
              <a:rPr lang="en-US" sz="2000" dirty="0" err="1" smtClean="0"/>
              <a:t>chem</a:t>
            </a:r>
            <a:r>
              <a:rPr lang="en-US" sz="2000" dirty="0" smtClean="0"/>
              <a:t>; offline CO, O</a:t>
            </a:r>
            <a:r>
              <a:rPr lang="en-US" sz="2000" i="1" baseline="-25000" dirty="0" smtClean="0"/>
              <a:t>x</a:t>
            </a:r>
            <a:r>
              <a:rPr lang="en-US" sz="2000" dirty="0" smtClean="0"/>
              <a:t>, CO</a:t>
            </a:r>
            <a:r>
              <a:rPr lang="en-US" sz="2000" baseline="-25000" dirty="0" smtClean="0"/>
              <a:t>2</a:t>
            </a:r>
          </a:p>
          <a:p>
            <a:r>
              <a:rPr lang="en-US" sz="2000" dirty="0" smtClean="0"/>
              <a:t>Resolution: 	4x5, 2x2.5, Asia nested for offline CO</a:t>
            </a:r>
            <a:endParaRPr lang="en-US" sz="2000" baseline="-25000" dirty="0" smtClean="0"/>
          </a:p>
          <a:p>
            <a:r>
              <a:rPr lang="en-US" sz="2000" dirty="0" smtClean="0"/>
              <a:t>Observation operators: O</a:t>
            </a:r>
            <a:r>
              <a:rPr lang="en-US" sz="2000" baseline="-25000" dirty="0" smtClean="0"/>
              <a:t>3</a:t>
            </a:r>
            <a:r>
              <a:rPr lang="en-US" sz="2000" dirty="0" smtClean="0"/>
              <a:t>, NO</a:t>
            </a:r>
            <a:r>
              <a:rPr lang="en-US" sz="2000" baseline="-25000" dirty="0" smtClean="0"/>
              <a:t>2</a:t>
            </a:r>
            <a:r>
              <a:rPr lang="en-US" sz="2000" dirty="0" smtClean="0"/>
              <a:t>, CO, NH</a:t>
            </a:r>
            <a:r>
              <a:rPr lang="en-US" sz="2000" baseline="-25000" dirty="0" smtClean="0"/>
              <a:t>3</a:t>
            </a:r>
            <a:endParaRPr lang="en-US" sz="2000" dirty="0" smtClean="0"/>
          </a:p>
          <a:p>
            <a:endParaRPr lang="en-US" sz="2000" dirty="0" smtClean="0"/>
          </a:p>
          <a:p>
            <a:r>
              <a:rPr lang="en-US" sz="2000" dirty="0" smtClean="0"/>
              <a:t>Processes: all main forward model process </a:t>
            </a:r>
            <a:r>
              <a:rPr lang="en-US" sz="2000" i="1" dirty="0" smtClean="0"/>
              <a:t>excluding:</a:t>
            </a:r>
          </a:p>
          <a:p>
            <a:r>
              <a:rPr lang="en-US" sz="2000" dirty="0" smtClean="0"/>
              <a:t>   - non-local </a:t>
            </a:r>
            <a:r>
              <a:rPr lang="en-US" sz="2000" dirty="0" err="1" smtClean="0"/>
              <a:t>pbl</a:t>
            </a:r>
            <a:r>
              <a:rPr lang="en-US" sz="2000" dirty="0" smtClean="0"/>
              <a:t> mixing scheme</a:t>
            </a:r>
          </a:p>
          <a:p>
            <a:r>
              <a:rPr lang="en-US" sz="2000" dirty="0" smtClean="0"/>
              <a:t>   - aerosol microphysics, online het </a:t>
            </a:r>
            <a:r>
              <a:rPr lang="en-US" sz="2000" dirty="0" err="1" smtClean="0"/>
              <a:t>chem</a:t>
            </a:r>
            <a:r>
              <a:rPr lang="en-US" sz="2000" dirty="0" smtClean="0"/>
              <a:t>, ISORROPIA</a:t>
            </a:r>
          </a:p>
          <a:p>
            <a:endParaRPr lang="en-US" sz="2000" dirty="0" smtClean="0"/>
          </a:p>
          <a:p>
            <a:r>
              <a:rPr lang="en-US" sz="2000" dirty="0" smtClean="0"/>
              <a:t>Species: all forward model species </a:t>
            </a:r>
            <a:r>
              <a:rPr lang="en-US" sz="2000" i="1" dirty="0" smtClean="0"/>
              <a:t>excluding:</a:t>
            </a:r>
          </a:p>
          <a:p>
            <a:r>
              <a:rPr lang="en-US" sz="2000" dirty="0" smtClean="0"/>
              <a:t>   - dust, SOA, SO4s, </a:t>
            </a:r>
            <a:r>
              <a:rPr lang="en-US" sz="2000" dirty="0" err="1" smtClean="0"/>
              <a:t>NITs</a:t>
            </a:r>
            <a:endParaRPr lang="en-US" sz="2000" dirty="0" smtClean="0"/>
          </a:p>
          <a:p>
            <a:endParaRPr lang="en-US" sz="2000" dirty="0" smtClean="0"/>
          </a:p>
          <a:p>
            <a:r>
              <a:rPr lang="en-US" sz="2000" dirty="0" smtClean="0"/>
              <a:t>	</a:t>
            </a:r>
            <a:endParaRPr lang="en-US" sz="2000" dirty="0"/>
          </a:p>
        </p:txBody>
      </p:sp>
      <p:sp>
        <p:nvSpPr>
          <p:cNvPr id="9" name="TextBox 8"/>
          <p:cNvSpPr txBox="1"/>
          <p:nvPr/>
        </p:nvSpPr>
        <p:spPr>
          <a:xfrm>
            <a:off x="1989667" y="6205836"/>
            <a:ext cx="50885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1C0FDA"/>
                </a:solidFill>
              </a:rPr>
              <a:t>see GC </a:t>
            </a:r>
            <a:r>
              <a:rPr lang="en-US" dirty="0" err="1" smtClean="0">
                <a:solidFill>
                  <a:srgbClr val="1C0FDA"/>
                </a:solidFill>
              </a:rPr>
              <a:t>adj</a:t>
            </a:r>
            <a:r>
              <a:rPr lang="en-US" dirty="0" smtClean="0">
                <a:solidFill>
                  <a:srgbClr val="1C0FDA"/>
                </a:solidFill>
              </a:rPr>
              <a:t> </a:t>
            </a:r>
            <a:r>
              <a:rPr lang="en-US" dirty="0" err="1" smtClean="0">
                <a:solidFill>
                  <a:srgbClr val="1C0FDA"/>
                </a:solidFill>
              </a:rPr>
              <a:t>wiki</a:t>
            </a:r>
            <a:r>
              <a:rPr lang="en-US" dirty="0" smtClean="0">
                <a:solidFill>
                  <a:srgbClr val="1C0FDA"/>
                </a:solidFill>
              </a:rPr>
              <a:t> page for details</a:t>
            </a:r>
            <a:endParaRPr lang="en-US" dirty="0">
              <a:solidFill>
                <a:srgbClr val="1C0FDA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ea typeface="ＭＳ Ｐゴシック" pitchFamily="-111" charset="-128"/>
                <a:cs typeface="ＭＳ Ｐゴシック" pitchFamily="-111" charset="-128"/>
              </a:rPr>
              <a:t>Adjoint model: requirements </a:t>
            </a:r>
            <a:endParaRPr lang="en-US" baseline="-25000" dirty="0" smtClean="0">
              <a:ea typeface="ＭＳ Ｐゴシック" pitchFamily="-111" charset="-128"/>
              <a:cs typeface="ＭＳ Ｐゴシック" pitchFamily="-111" charset="-128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37065" y="1448533"/>
            <a:ext cx="8329084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Requirements:</a:t>
            </a:r>
          </a:p>
          <a:p>
            <a:r>
              <a:rPr lang="en-US" sz="2000" dirty="0" smtClean="0"/>
              <a:t>   - </a:t>
            </a:r>
            <a:r>
              <a:rPr lang="en-US" sz="2000" dirty="0" err="1" smtClean="0"/>
              <a:t>checkpointing</a:t>
            </a:r>
            <a:r>
              <a:rPr lang="en-US" sz="2000" dirty="0" smtClean="0"/>
              <a:t>: data written during fwd, read during </a:t>
            </a:r>
            <a:r>
              <a:rPr lang="en-US" sz="2000" dirty="0" err="1" smtClean="0"/>
              <a:t>adjoint</a:t>
            </a:r>
            <a:endParaRPr lang="en-US" sz="2000" dirty="0" smtClean="0"/>
          </a:p>
          <a:p>
            <a:r>
              <a:rPr lang="en-US" sz="2000" dirty="0" smtClean="0"/>
              <a:t>   - forward model slower than standard owing to heavy i/o</a:t>
            </a:r>
          </a:p>
          <a:p>
            <a:r>
              <a:rPr lang="en-US" sz="2000" dirty="0" smtClean="0"/>
              <a:t>   - memory usage ~x4 of standard </a:t>
            </a:r>
          </a:p>
          <a:p>
            <a:r>
              <a:rPr lang="en-US" sz="2000" dirty="0" smtClean="0"/>
              <a:t>   - </a:t>
            </a:r>
            <a:r>
              <a:rPr lang="en-US" sz="2000" dirty="0" err="1" smtClean="0"/>
              <a:t>adjoint</a:t>
            </a:r>
            <a:r>
              <a:rPr lang="en-US" sz="2000" dirty="0" smtClean="0"/>
              <a:t> requires an additional x2 CPU time</a:t>
            </a:r>
          </a:p>
          <a:p>
            <a:endParaRPr lang="en-US" sz="2000" dirty="0" smtClean="0"/>
          </a:p>
          <a:p>
            <a:r>
              <a:rPr lang="en-US" sz="2000" dirty="0" smtClean="0"/>
              <a:t>Examples (on new dual hex-core Xeon 2.6 GHz):</a:t>
            </a:r>
          </a:p>
          <a:p>
            <a:r>
              <a:rPr lang="en-US" sz="2000" dirty="0" smtClean="0"/>
              <a:t>   - </a:t>
            </a:r>
            <a:r>
              <a:rPr lang="en-US" sz="2000" dirty="0" err="1" smtClean="0"/>
              <a:t>fwd+adj</a:t>
            </a:r>
            <a:r>
              <a:rPr lang="en-US" sz="2000" dirty="0" smtClean="0"/>
              <a:t> iteration of </a:t>
            </a:r>
            <a:r>
              <a:rPr lang="en-US" sz="2000" b="1" dirty="0" smtClean="0"/>
              <a:t>full </a:t>
            </a:r>
            <a:r>
              <a:rPr lang="en-US" sz="2000" b="1" dirty="0" err="1" smtClean="0"/>
              <a:t>chem</a:t>
            </a:r>
            <a:r>
              <a:rPr lang="en-US" sz="2000" dirty="0" smtClean="0"/>
              <a:t>, global 2x2.5, 1 month</a:t>
            </a:r>
          </a:p>
          <a:p>
            <a:r>
              <a:rPr lang="en-US" sz="2000" dirty="0" smtClean="0"/>
              <a:t>	- 30 hours per iteration</a:t>
            </a:r>
          </a:p>
          <a:p>
            <a:r>
              <a:rPr lang="en-US" sz="2000" dirty="0" smtClean="0"/>
              <a:t>	- 400 GB checkpoint files</a:t>
            </a:r>
          </a:p>
          <a:p>
            <a:r>
              <a:rPr lang="en-US" sz="2000" dirty="0" smtClean="0"/>
              <a:t>      </a:t>
            </a:r>
          </a:p>
          <a:p>
            <a:endParaRPr lang="en-US" sz="2000" dirty="0" smtClean="0"/>
          </a:p>
          <a:p>
            <a:r>
              <a:rPr lang="en-US" sz="2000" dirty="0" smtClean="0"/>
              <a:t>   - </a:t>
            </a:r>
            <a:r>
              <a:rPr lang="en-US" sz="2000" dirty="0" err="1" smtClean="0"/>
              <a:t>fwd+adj</a:t>
            </a:r>
            <a:r>
              <a:rPr lang="en-US" sz="2000" dirty="0" smtClean="0"/>
              <a:t> iteration of </a:t>
            </a:r>
            <a:r>
              <a:rPr lang="en-US" sz="2000" b="1" dirty="0" smtClean="0"/>
              <a:t>offline CO2</a:t>
            </a:r>
            <a:r>
              <a:rPr lang="en-US" sz="2000" dirty="0" smtClean="0"/>
              <a:t>, global 2x2.5, 1 month</a:t>
            </a:r>
          </a:p>
          <a:p>
            <a:r>
              <a:rPr lang="en-US" sz="2000" dirty="0" smtClean="0"/>
              <a:t>	- 2.5 GB checkpoint files </a:t>
            </a:r>
          </a:p>
          <a:p>
            <a:r>
              <a:rPr lang="en-US" sz="2000" dirty="0" smtClean="0"/>
              <a:t>	- 2 hours per iteration   </a:t>
            </a:r>
          </a:p>
          <a:p>
            <a:r>
              <a:rPr lang="en-US" sz="2000" dirty="0" smtClean="0"/>
              <a:t>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2667000"/>
            <a:ext cx="8229600" cy="1143000"/>
          </a:xfrm>
        </p:spPr>
        <p:txBody>
          <a:bodyPr/>
          <a:lstStyle/>
          <a:p>
            <a:pPr eaLnBrk="1" hangingPunct="1"/>
            <a:r>
              <a:rPr lang="en-US" dirty="0" smtClean="0">
                <a:solidFill>
                  <a:srgbClr val="0000CC"/>
                </a:solidFill>
              </a:rPr>
              <a:t>Part II: Obtaining the code</a:t>
            </a:r>
            <a:endParaRPr lang="en-US" sz="3200" dirty="0">
              <a:solidFill>
                <a:srgbClr val="0000C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81000" y="127000"/>
            <a:ext cx="8458200" cy="762000"/>
          </a:xfrm>
          <a:prstGeom prst="rect">
            <a:avLst/>
          </a:prstGeom>
          <a:noFill/>
          <a:ln w="34925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>
              <a:defRPr/>
            </a:pPr>
            <a:r>
              <a:rPr lang="en-US" sz="3200">
                <a:solidFill>
                  <a:schemeClr val="tx1"/>
                </a:solidFill>
                <a:latin typeface="Verdana" pitchFamily="-111" charset="0"/>
                <a:ea typeface="ＭＳ Ｐゴシック" pitchFamily="-111" charset="-128"/>
                <a:cs typeface="ＭＳ Ｐゴシック" pitchFamily="-111" charset="-128"/>
              </a:rPr>
              <a:t>Obtaining the adjoint codes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28600" y="1066800"/>
            <a:ext cx="8686800" cy="5324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Verdana"/>
                <a:cs typeface="Verdana"/>
              </a:rPr>
              <a:t>As a GEOS-</a:t>
            </a:r>
            <a:r>
              <a:rPr lang="en-US" sz="2000" dirty="0" err="1" smtClean="0">
                <a:latin typeface="Verdana"/>
                <a:cs typeface="Verdana"/>
              </a:rPr>
              <a:t>Chem</a:t>
            </a:r>
            <a:r>
              <a:rPr lang="en-US" sz="2000" dirty="0" smtClean="0">
                <a:latin typeface="Verdana"/>
                <a:cs typeface="Verdana"/>
              </a:rPr>
              <a:t> </a:t>
            </a:r>
            <a:r>
              <a:rPr lang="en-US" sz="2000" dirty="0" err="1" smtClean="0">
                <a:latin typeface="Verdana"/>
                <a:cs typeface="Verdana"/>
              </a:rPr>
              <a:t>adjoint</a:t>
            </a:r>
            <a:r>
              <a:rPr lang="en-US" sz="2000" dirty="0" smtClean="0">
                <a:latin typeface="Verdana"/>
                <a:cs typeface="Verdana"/>
              </a:rPr>
              <a:t> user, we request the following:</a:t>
            </a:r>
          </a:p>
          <a:p>
            <a:endParaRPr lang="en-US" sz="2000" dirty="0" smtClean="0">
              <a:latin typeface="Verdana"/>
              <a:cs typeface="Verdana"/>
            </a:endParaRPr>
          </a:p>
          <a:p>
            <a:r>
              <a:rPr lang="en-US" sz="2000" dirty="0" smtClean="0">
                <a:latin typeface="Verdana"/>
                <a:cs typeface="Verdana"/>
              </a:rPr>
              <a:t>1.  Sign up for the </a:t>
            </a:r>
            <a:r>
              <a:rPr lang="en-US" sz="2000" dirty="0" err="1" smtClean="0">
                <a:latin typeface="Verdana"/>
                <a:cs typeface="Verdana"/>
              </a:rPr>
              <a:t>geos-chem-adjoint</a:t>
            </a:r>
            <a:r>
              <a:rPr lang="en-US" sz="2000" dirty="0" smtClean="0">
                <a:latin typeface="Verdana"/>
                <a:cs typeface="Verdana"/>
              </a:rPr>
              <a:t> mailing list to receive updates about code bugs and developments</a:t>
            </a:r>
          </a:p>
          <a:p>
            <a:endParaRPr lang="en-US" sz="2000" dirty="0" smtClean="0">
              <a:latin typeface="Verdana"/>
              <a:cs typeface="Verdana"/>
            </a:endParaRPr>
          </a:p>
          <a:p>
            <a:r>
              <a:rPr lang="en-US" sz="2000" dirty="0" smtClean="0">
                <a:latin typeface="Verdana"/>
                <a:cs typeface="Verdana"/>
              </a:rPr>
              <a:t>2.  Create an account on the GEOS-</a:t>
            </a:r>
            <a:r>
              <a:rPr lang="en-US" sz="2000" dirty="0" err="1" smtClean="0">
                <a:latin typeface="Verdana"/>
                <a:cs typeface="Verdana"/>
              </a:rPr>
              <a:t>Chem</a:t>
            </a:r>
            <a:r>
              <a:rPr lang="en-US" sz="2000" dirty="0" smtClean="0">
                <a:latin typeface="Verdana"/>
                <a:cs typeface="Verdana"/>
              </a:rPr>
              <a:t> </a:t>
            </a:r>
            <a:r>
              <a:rPr lang="en-US" sz="2000" dirty="0" err="1" smtClean="0">
                <a:latin typeface="Verdana"/>
                <a:cs typeface="Verdana"/>
              </a:rPr>
              <a:t>wiki</a:t>
            </a:r>
            <a:endParaRPr lang="en-US" sz="2000" dirty="0" smtClean="0">
              <a:latin typeface="Verdana"/>
              <a:cs typeface="Verdana"/>
            </a:endParaRPr>
          </a:p>
          <a:p>
            <a:endParaRPr lang="en-US" sz="2000" dirty="0" smtClean="0">
              <a:latin typeface="Verdana"/>
              <a:cs typeface="Verdana"/>
            </a:endParaRPr>
          </a:p>
          <a:p>
            <a:r>
              <a:rPr lang="en-US" sz="2000" dirty="0" smtClean="0">
                <a:latin typeface="Verdana"/>
                <a:cs typeface="Verdana"/>
              </a:rPr>
              <a:t>3.  Use your GEOS-</a:t>
            </a:r>
            <a:r>
              <a:rPr lang="en-US" sz="2000" dirty="0" err="1" smtClean="0">
                <a:latin typeface="Verdana"/>
                <a:cs typeface="Verdana"/>
              </a:rPr>
              <a:t>Chem</a:t>
            </a:r>
            <a:r>
              <a:rPr lang="en-US" sz="2000" dirty="0" smtClean="0">
                <a:latin typeface="Verdana"/>
                <a:cs typeface="Verdana"/>
              </a:rPr>
              <a:t> </a:t>
            </a:r>
            <a:r>
              <a:rPr lang="en-US" sz="2000" dirty="0" err="1" smtClean="0">
                <a:latin typeface="Verdana"/>
                <a:cs typeface="Verdana"/>
              </a:rPr>
              <a:t>wiki</a:t>
            </a:r>
            <a:r>
              <a:rPr lang="en-US" sz="2000" dirty="0" smtClean="0">
                <a:latin typeface="Verdana"/>
                <a:cs typeface="Verdana"/>
              </a:rPr>
              <a:t> account to add yourself to the list of users and projects at the GEOS-</a:t>
            </a:r>
            <a:r>
              <a:rPr lang="en-US" sz="2000" dirty="0" err="1" smtClean="0">
                <a:latin typeface="Verdana"/>
                <a:cs typeface="Verdana"/>
              </a:rPr>
              <a:t>Chem</a:t>
            </a:r>
            <a:r>
              <a:rPr lang="en-US" sz="2000" dirty="0" smtClean="0">
                <a:latin typeface="Verdana"/>
                <a:cs typeface="Verdana"/>
              </a:rPr>
              <a:t> </a:t>
            </a:r>
            <a:r>
              <a:rPr lang="en-US" sz="2000" dirty="0" err="1" smtClean="0">
                <a:latin typeface="Verdana"/>
                <a:cs typeface="Verdana"/>
              </a:rPr>
              <a:t>adjoint</a:t>
            </a:r>
            <a:r>
              <a:rPr lang="en-US" sz="2000" dirty="0" smtClean="0">
                <a:latin typeface="Verdana"/>
                <a:cs typeface="Verdana"/>
              </a:rPr>
              <a:t> </a:t>
            </a:r>
            <a:r>
              <a:rPr lang="en-US" sz="2000" dirty="0" err="1" smtClean="0">
                <a:latin typeface="Verdana"/>
                <a:cs typeface="Verdana"/>
              </a:rPr>
              <a:t>wiki</a:t>
            </a:r>
            <a:r>
              <a:rPr lang="en-US" sz="2000" dirty="0" smtClean="0">
                <a:latin typeface="Verdana"/>
                <a:cs typeface="Verdana"/>
              </a:rPr>
              <a:t> page</a:t>
            </a:r>
          </a:p>
          <a:p>
            <a:endParaRPr lang="en-US" sz="2000" dirty="0" smtClean="0">
              <a:latin typeface="Verdana"/>
              <a:cs typeface="Verdana"/>
            </a:endParaRPr>
          </a:p>
          <a:p>
            <a:r>
              <a:rPr lang="en-US" sz="2000" dirty="0" smtClean="0">
                <a:latin typeface="Verdana"/>
                <a:cs typeface="Verdana"/>
              </a:rPr>
              <a:t>4.  Review the policies on code use and distribution</a:t>
            </a:r>
          </a:p>
          <a:p>
            <a:endParaRPr lang="en-US" sz="2000" dirty="0" smtClean="0">
              <a:latin typeface="Verdana"/>
              <a:cs typeface="Verdana"/>
            </a:endParaRPr>
          </a:p>
          <a:p>
            <a:r>
              <a:rPr lang="en-US" sz="2000" dirty="0" smtClean="0">
                <a:latin typeface="Verdana"/>
                <a:cs typeface="Verdana"/>
              </a:rPr>
              <a:t>5.  Get an account on </a:t>
            </a:r>
            <a:r>
              <a:rPr lang="en-US" sz="2000" dirty="0" err="1" smtClean="0">
                <a:latin typeface="Verdana"/>
                <a:cs typeface="Verdana"/>
              </a:rPr>
              <a:t>adjoint.colorado.edu</a:t>
            </a:r>
            <a:r>
              <a:rPr lang="en-US" sz="2000" dirty="0" smtClean="0">
                <a:latin typeface="Verdana"/>
                <a:cs typeface="Verdana"/>
              </a:rPr>
              <a:t> by emailing </a:t>
            </a:r>
            <a:r>
              <a:rPr lang="en-US" sz="2000" dirty="0" err="1" smtClean="0">
                <a:latin typeface="Verdana"/>
                <a:cs typeface="Verdana"/>
              </a:rPr>
              <a:t>daven.henze@colorado.edu</a:t>
            </a:r>
            <a:r>
              <a:rPr lang="en-US" sz="2000" dirty="0" smtClean="0">
                <a:latin typeface="Verdana"/>
                <a:cs typeface="Verdana"/>
              </a:rPr>
              <a:t> </a:t>
            </a:r>
          </a:p>
          <a:p>
            <a:endParaRPr lang="en-US" sz="2000" dirty="0" smtClean="0">
              <a:latin typeface="Verdana"/>
              <a:cs typeface="Verdana"/>
            </a:endParaRPr>
          </a:p>
          <a:p>
            <a:r>
              <a:rPr lang="en-US" sz="2000" dirty="0" smtClean="0">
                <a:latin typeface="Verdana"/>
                <a:cs typeface="Verdana"/>
              </a:rPr>
              <a:t>6.  Follow the instructions in the user guide for using CVS to access the code.</a:t>
            </a:r>
            <a:endParaRPr lang="en-US" sz="2000" dirty="0">
              <a:latin typeface="Verdana"/>
              <a:cs typeface="Verdan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Agenda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02920" y="1280160"/>
            <a:ext cx="7772400" cy="44196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None/>
            </a:pPr>
            <a:r>
              <a:rPr lang="en-US" sz="2000" dirty="0" smtClean="0"/>
              <a:t>Part I:  Background on </a:t>
            </a:r>
            <a:r>
              <a:rPr lang="en-US" sz="2000" dirty="0" err="1" smtClean="0"/>
              <a:t>adjoint</a:t>
            </a:r>
            <a:r>
              <a:rPr lang="en-US" sz="2000" dirty="0" smtClean="0"/>
              <a:t> modeling</a:t>
            </a:r>
            <a:endParaRPr lang="en-US" sz="2000" dirty="0" smtClean="0"/>
          </a:p>
          <a:p>
            <a:pPr eaLnBrk="1" hangingPunct="1">
              <a:lnSpc>
                <a:spcPct val="80000"/>
              </a:lnSpc>
              <a:buNone/>
            </a:pPr>
            <a:endParaRPr lang="en-US" sz="2000" dirty="0" smtClean="0"/>
          </a:p>
          <a:p>
            <a:pPr eaLnBrk="1" hangingPunct="1">
              <a:lnSpc>
                <a:spcPct val="80000"/>
              </a:lnSpc>
              <a:buNone/>
            </a:pPr>
            <a:r>
              <a:rPr lang="en-US" sz="2000" dirty="0" smtClean="0"/>
              <a:t>Part II: </a:t>
            </a:r>
            <a:r>
              <a:rPr lang="en-US" sz="2000" dirty="0" smtClean="0"/>
              <a:t> Obtaining the code</a:t>
            </a:r>
          </a:p>
          <a:p>
            <a:pPr eaLnBrk="1" hangingPunct="1">
              <a:lnSpc>
                <a:spcPct val="80000"/>
              </a:lnSpc>
              <a:buNone/>
            </a:pPr>
            <a:endParaRPr lang="en-US" sz="2000" dirty="0" smtClean="0"/>
          </a:p>
          <a:p>
            <a:pPr eaLnBrk="1" hangingPunct="1">
              <a:lnSpc>
                <a:spcPct val="80000"/>
              </a:lnSpc>
              <a:buNone/>
            </a:pPr>
            <a:r>
              <a:rPr lang="en-US" sz="2000" dirty="0" smtClean="0"/>
              <a:t>Part III:</a:t>
            </a:r>
            <a:r>
              <a:rPr lang="en-US" sz="2000" dirty="0" smtClean="0"/>
              <a:t> Setup and input files</a:t>
            </a:r>
            <a:endParaRPr lang="en-US" sz="2000" dirty="0" smtClean="0"/>
          </a:p>
          <a:p>
            <a:pPr eaLnBrk="1" hangingPunct="1">
              <a:lnSpc>
                <a:spcPct val="80000"/>
              </a:lnSpc>
              <a:buNone/>
            </a:pPr>
            <a:endParaRPr lang="en-US" sz="2000" dirty="0" smtClean="0"/>
          </a:p>
          <a:p>
            <a:pPr eaLnBrk="1" hangingPunct="1">
              <a:lnSpc>
                <a:spcPct val="80000"/>
              </a:lnSpc>
              <a:buNone/>
            </a:pPr>
            <a:r>
              <a:rPr lang="en-US" sz="2000" dirty="0" smtClean="0"/>
              <a:t>Part IV: Output files</a:t>
            </a:r>
          </a:p>
          <a:p>
            <a:pPr eaLnBrk="1" hangingPunct="1">
              <a:lnSpc>
                <a:spcPct val="80000"/>
              </a:lnSpc>
              <a:buNone/>
            </a:pPr>
            <a:endParaRPr lang="en-US" sz="2000" dirty="0" smtClean="0"/>
          </a:p>
          <a:p>
            <a:pPr eaLnBrk="1" hangingPunct="1">
              <a:lnSpc>
                <a:spcPct val="80000"/>
              </a:lnSpc>
              <a:buNone/>
            </a:pPr>
            <a:r>
              <a:rPr lang="en-US" sz="2000" dirty="0" smtClean="0"/>
              <a:t>Part</a:t>
            </a:r>
            <a:r>
              <a:rPr lang="en-US" sz="2000" dirty="0" smtClean="0"/>
              <a:t> V:  Benchmark simulation</a:t>
            </a:r>
          </a:p>
          <a:p>
            <a:pPr eaLnBrk="1" hangingPunct="1">
              <a:lnSpc>
                <a:spcPct val="80000"/>
              </a:lnSpc>
              <a:buNone/>
            </a:pPr>
            <a:endParaRPr lang="en-US" sz="2000" dirty="0" smtClean="0"/>
          </a:p>
          <a:p>
            <a:pPr eaLnBrk="1" hangingPunct="1">
              <a:lnSpc>
                <a:spcPct val="80000"/>
              </a:lnSpc>
              <a:buNone/>
            </a:pPr>
            <a:r>
              <a:rPr lang="en-US" sz="2000" dirty="0" smtClean="0"/>
              <a:t>Part VI:  Advanced model configuration</a:t>
            </a:r>
          </a:p>
          <a:p>
            <a:pPr eaLnBrk="1" hangingPunct="1">
              <a:lnSpc>
                <a:spcPct val="80000"/>
              </a:lnSpc>
              <a:buNone/>
            </a:pPr>
            <a:endParaRPr lang="en-US" sz="2000" dirty="0" smtClean="0"/>
          </a:p>
          <a:p>
            <a:pPr eaLnBrk="1" hangingPunct="1">
              <a:lnSpc>
                <a:spcPct val="80000"/>
              </a:lnSpc>
              <a:buNone/>
            </a:pPr>
            <a:r>
              <a:rPr lang="en-US" sz="2000" dirty="0" smtClean="0"/>
              <a:t>Part VII: Keeping up with model updates </a:t>
            </a:r>
            <a:endParaRPr lang="en-US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2667000"/>
            <a:ext cx="8229600" cy="1143000"/>
          </a:xfrm>
        </p:spPr>
        <p:txBody>
          <a:bodyPr/>
          <a:lstStyle/>
          <a:p>
            <a:pPr eaLnBrk="1" hangingPunct="1"/>
            <a:r>
              <a:rPr lang="en-US" sz="3200" dirty="0" smtClean="0">
                <a:solidFill>
                  <a:srgbClr val="0000CC"/>
                </a:solidFill>
              </a:rPr>
              <a:t>Part III: setup and input files</a:t>
            </a:r>
            <a:endParaRPr lang="en-US" sz="3200" dirty="0">
              <a:solidFill>
                <a:srgbClr val="0000C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81000" y="127000"/>
            <a:ext cx="8458200" cy="762000"/>
          </a:xfrm>
          <a:prstGeom prst="rect">
            <a:avLst/>
          </a:prstGeom>
          <a:noFill/>
          <a:ln w="34925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>
              <a:defRPr/>
            </a:pPr>
            <a:r>
              <a:rPr lang="en-US" sz="3200" dirty="0" smtClean="0">
                <a:solidFill>
                  <a:schemeClr val="tx1"/>
                </a:solidFill>
                <a:latin typeface="Verdana" pitchFamily="-111" charset="0"/>
                <a:ea typeface="ＭＳ Ｐゴシック" pitchFamily="-111" charset="-128"/>
                <a:cs typeface="ＭＳ Ｐゴシック" pitchFamily="-111" charset="-128"/>
              </a:rPr>
              <a:t>GEOS-</a:t>
            </a:r>
            <a:r>
              <a:rPr lang="en-US" sz="3200" dirty="0" err="1" smtClean="0">
                <a:solidFill>
                  <a:schemeClr val="tx1"/>
                </a:solidFill>
                <a:latin typeface="Verdana" pitchFamily="-111" charset="0"/>
                <a:ea typeface="ＭＳ Ｐゴシック" pitchFamily="-111" charset="-128"/>
                <a:cs typeface="ＭＳ Ｐゴシック" pitchFamily="-111" charset="-128"/>
              </a:rPr>
              <a:t>Chem</a:t>
            </a:r>
            <a:r>
              <a:rPr lang="en-US" sz="3200" dirty="0" smtClean="0">
                <a:solidFill>
                  <a:schemeClr val="tx1"/>
                </a:solidFill>
                <a:latin typeface="Verdana" pitchFamily="-111" charset="0"/>
                <a:ea typeface="ＭＳ Ｐゴシック" pitchFamily="-111" charset="-128"/>
                <a:cs typeface="ＭＳ Ｐゴシック" pitchFamily="-111" charset="-128"/>
              </a:rPr>
              <a:t> </a:t>
            </a:r>
            <a:r>
              <a:rPr lang="en-US" sz="3200" dirty="0" err="1" smtClean="0">
                <a:solidFill>
                  <a:schemeClr val="tx1"/>
                </a:solidFill>
                <a:latin typeface="Verdana" pitchFamily="-111" charset="0"/>
                <a:ea typeface="ＭＳ Ｐゴシック" pitchFamily="-111" charset="-128"/>
                <a:cs typeface="ＭＳ Ｐゴシック" pitchFamily="-111" charset="-128"/>
              </a:rPr>
              <a:t>adjoint</a:t>
            </a:r>
            <a:r>
              <a:rPr lang="en-US" sz="3200" dirty="0" smtClean="0">
                <a:solidFill>
                  <a:schemeClr val="tx1"/>
                </a:solidFill>
                <a:latin typeface="Verdana" pitchFamily="-111" charset="0"/>
                <a:ea typeface="ＭＳ Ｐゴシック" pitchFamily="-111" charset="-128"/>
                <a:cs typeface="ＭＳ Ｐゴシック" pitchFamily="-111" charset="-128"/>
              </a:rPr>
              <a:t> model</a:t>
            </a:r>
            <a:endParaRPr lang="en-US" sz="3200" dirty="0">
              <a:solidFill>
                <a:schemeClr val="tx1"/>
              </a:solidFill>
              <a:latin typeface="Verdana" pitchFamily="-111" charset="0"/>
              <a:ea typeface="ＭＳ Ｐゴシック" pitchFamily="-111" charset="-128"/>
              <a:cs typeface="ＭＳ Ｐゴシック" pitchFamily="-111" charset="-128"/>
            </a:endParaRPr>
          </a:p>
        </p:txBody>
      </p:sp>
      <p:sp>
        <p:nvSpPr>
          <p:cNvPr id="29699" name="TextBox 5"/>
          <p:cNvSpPr txBox="1">
            <a:spLocks noChangeArrowheads="1"/>
          </p:cNvSpPr>
          <p:nvPr/>
        </p:nvSpPr>
        <p:spPr bwMode="auto">
          <a:xfrm>
            <a:off x="381000" y="1295400"/>
            <a:ext cx="8610600" cy="68634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2200" dirty="0" smtClean="0">
                <a:latin typeface="Calibri" charset="0"/>
              </a:rPr>
              <a:t>Key elements in the </a:t>
            </a:r>
            <a:r>
              <a:rPr lang="en-US" sz="2200" dirty="0" err="1" smtClean="0">
                <a:latin typeface="Calibri" charset="0"/>
              </a:rPr>
              <a:t>adjoint</a:t>
            </a:r>
            <a:r>
              <a:rPr lang="en-US" sz="2200" dirty="0" smtClean="0">
                <a:latin typeface="Calibri" charset="0"/>
              </a:rPr>
              <a:t> code package</a:t>
            </a:r>
            <a:endParaRPr lang="en-US" sz="2200" dirty="0" smtClean="0">
              <a:latin typeface="Calibri" charset="0"/>
            </a:endParaRPr>
          </a:p>
          <a:p>
            <a:r>
              <a:rPr lang="en-US" sz="2200" dirty="0" smtClean="0">
                <a:latin typeface="Calibri" charset="0"/>
              </a:rPr>
              <a:t>code directory</a:t>
            </a:r>
          </a:p>
          <a:p>
            <a:r>
              <a:rPr lang="en-US" sz="2200" dirty="0" smtClean="0">
                <a:latin typeface="Calibri" charset="0"/>
              </a:rPr>
              <a:t>run directories</a:t>
            </a:r>
          </a:p>
          <a:p>
            <a:r>
              <a:rPr lang="en-US" sz="2200" dirty="0" smtClean="0">
                <a:latin typeface="Calibri" charset="0"/>
              </a:rPr>
              <a:t>	- geos4 – setup for CO pseudo </a:t>
            </a:r>
            <a:r>
              <a:rPr lang="en-US" sz="2200" dirty="0" err="1" smtClean="0">
                <a:latin typeface="Calibri" charset="0"/>
              </a:rPr>
              <a:t>obs</a:t>
            </a:r>
            <a:r>
              <a:rPr lang="en-US" sz="2200" dirty="0" smtClean="0">
                <a:latin typeface="Calibri" charset="0"/>
              </a:rPr>
              <a:t> benchmark</a:t>
            </a:r>
          </a:p>
          <a:p>
            <a:r>
              <a:rPr lang="en-US" sz="2200" dirty="0" smtClean="0">
                <a:latin typeface="Calibri" charset="0"/>
              </a:rPr>
              <a:t>	- geos5 – setup for </a:t>
            </a:r>
            <a:r>
              <a:rPr lang="en-US" sz="2200" dirty="0" err="1" smtClean="0">
                <a:latin typeface="Calibri" charset="0"/>
              </a:rPr>
              <a:t>fullchemistry</a:t>
            </a:r>
            <a:r>
              <a:rPr lang="en-US" sz="2200" dirty="0" smtClean="0">
                <a:latin typeface="Calibri" charset="0"/>
              </a:rPr>
              <a:t> benchmark</a:t>
            </a:r>
            <a:endParaRPr lang="en-US" sz="2200" dirty="0" smtClean="0">
              <a:latin typeface="Calibri" charset="0"/>
            </a:endParaRPr>
          </a:p>
          <a:p>
            <a:endParaRPr lang="en-US" sz="2200" dirty="0" smtClean="0">
              <a:latin typeface="Calibri" charset="0"/>
            </a:endParaRPr>
          </a:p>
          <a:p>
            <a:r>
              <a:rPr lang="en-US" sz="2200" dirty="0" smtClean="0">
                <a:latin typeface="Calibri" charset="0"/>
              </a:rPr>
              <a:t>run directory</a:t>
            </a:r>
          </a:p>
          <a:p>
            <a:r>
              <a:rPr lang="en-US" sz="2200" dirty="0" smtClean="0">
                <a:latin typeface="Calibri" charset="0"/>
              </a:rPr>
              <a:t>	- run</a:t>
            </a:r>
          </a:p>
          <a:p>
            <a:r>
              <a:rPr lang="en-US" sz="2200" dirty="0" smtClean="0">
                <a:latin typeface="Calibri" charset="0"/>
              </a:rPr>
              <a:t>	- </a:t>
            </a:r>
            <a:r>
              <a:rPr lang="en-US" sz="2200" dirty="0" err="1" smtClean="0">
                <a:latin typeface="Calibri" charset="0"/>
              </a:rPr>
              <a:t>input.gcadj</a:t>
            </a:r>
            <a:endParaRPr lang="en-US" sz="2200" dirty="0" smtClean="0">
              <a:latin typeface="Calibri" charset="0"/>
            </a:endParaRPr>
          </a:p>
          <a:p>
            <a:r>
              <a:rPr lang="en-US" sz="2200" dirty="0" smtClean="0">
                <a:latin typeface="Calibri" charset="0"/>
              </a:rPr>
              <a:t>	- </a:t>
            </a:r>
            <a:r>
              <a:rPr lang="en-US" sz="2200" dirty="0" err="1" smtClean="0">
                <a:latin typeface="Calibri" charset="0"/>
              </a:rPr>
              <a:t>OptData</a:t>
            </a:r>
            <a:r>
              <a:rPr lang="en-US" sz="2200" dirty="0" smtClean="0">
                <a:latin typeface="Calibri" charset="0"/>
              </a:rPr>
              <a:t>/*</a:t>
            </a:r>
          </a:p>
          <a:p>
            <a:r>
              <a:rPr lang="en-US" sz="2200" dirty="0" smtClean="0">
                <a:latin typeface="Calibri" charset="0"/>
              </a:rPr>
              <a:t>	- </a:t>
            </a:r>
            <a:r>
              <a:rPr lang="en-US" sz="2200" dirty="0" err="1" smtClean="0">
                <a:latin typeface="Calibri" charset="0"/>
              </a:rPr>
              <a:t>diagadj</a:t>
            </a:r>
            <a:r>
              <a:rPr lang="en-US" sz="2200" dirty="0" smtClean="0">
                <a:latin typeface="Calibri" charset="0"/>
              </a:rPr>
              <a:t>/*</a:t>
            </a:r>
            <a:endParaRPr lang="en-US" sz="2200" dirty="0" smtClean="0">
              <a:latin typeface="Calibri" charset="0"/>
            </a:endParaRPr>
          </a:p>
          <a:p>
            <a:endParaRPr lang="en-US" sz="2200" dirty="0" smtClean="0">
              <a:latin typeface="Calibri" charset="0"/>
            </a:endParaRPr>
          </a:p>
          <a:p>
            <a:r>
              <a:rPr lang="en-US" sz="2200" dirty="0" smtClean="0">
                <a:latin typeface="Calibri" charset="0"/>
              </a:rPr>
              <a:t>code directory</a:t>
            </a:r>
          </a:p>
          <a:p>
            <a:r>
              <a:rPr lang="en-US" sz="2200" dirty="0" smtClean="0">
                <a:latin typeface="Calibri" charset="0"/>
              </a:rPr>
              <a:t>	- </a:t>
            </a:r>
            <a:r>
              <a:rPr lang="en-US" sz="2200" dirty="0" err="1" smtClean="0">
                <a:latin typeface="Calibri" charset="0"/>
              </a:rPr>
              <a:t>adjoint/inverse_driver.f</a:t>
            </a:r>
            <a:endParaRPr lang="en-US" sz="2200" dirty="0" smtClean="0">
              <a:latin typeface="Calibri" charset="0"/>
            </a:endParaRPr>
          </a:p>
          <a:p>
            <a:r>
              <a:rPr lang="en-US" sz="2200" dirty="0" smtClean="0">
                <a:latin typeface="Calibri" charset="0"/>
              </a:rPr>
              <a:t>	- </a:t>
            </a:r>
            <a:r>
              <a:rPr lang="en-US" sz="2200" dirty="0" err="1" smtClean="0">
                <a:latin typeface="Calibri" charset="0"/>
              </a:rPr>
              <a:t>adjoint/define_adj.h</a:t>
            </a:r>
            <a:endParaRPr lang="en-US" sz="2200" dirty="0" smtClean="0">
              <a:latin typeface="Calibri" charset="0"/>
            </a:endParaRPr>
          </a:p>
          <a:p>
            <a:endParaRPr lang="en-US" sz="2200" dirty="0" smtClean="0">
              <a:latin typeface="Calibri" charset="0"/>
            </a:endParaRPr>
          </a:p>
          <a:p>
            <a:endParaRPr lang="en-US" sz="2200" dirty="0">
              <a:latin typeface="Calibri" charset="0"/>
            </a:endParaRPr>
          </a:p>
          <a:p>
            <a:endParaRPr lang="en-US" sz="2200" dirty="0" smtClean="0">
              <a:latin typeface="Calibri" charset="0"/>
            </a:endParaRPr>
          </a:p>
          <a:p>
            <a:r>
              <a:rPr lang="en-US" sz="2200" dirty="0" smtClean="0">
                <a:latin typeface="Calibri" charset="0"/>
              </a:rPr>
              <a:t>	</a:t>
            </a:r>
            <a:endParaRPr lang="en-US" sz="2200" dirty="0">
              <a:latin typeface="Calibri" charset="0"/>
            </a:endParaRPr>
          </a:p>
          <a:p>
            <a:r>
              <a:rPr lang="en-US" sz="2200" dirty="0">
                <a:latin typeface="Calibri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81000" y="127000"/>
            <a:ext cx="8458200" cy="762000"/>
          </a:xfrm>
          <a:prstGeom prst="rect">
            <a:avLst/>
          </a:prstGeom>
          <a:noFill/>
          <a:ln w="34925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>
              <a:defRPr/>
            </a:pPr>
            <a:r>
              <a:rPr lang="en-US" sz="3200" dirty="0" smtClean="0">
                <a:solidFill>
                  <a:schemeClr val="tx1"/>
                </a:solidFill>
                <a:latin typeface="Verdana" pitchFamily="-111" charset="0"/>
                <a:ea typeface="ＭＳ Ｐゴシック" pitchFamily="-111" charset="-128"/>
                <a:cs typeface="ＭＳ Ｐゴシック" pitchFamily="-111" charset="-128"/>
              </a:rPr>
              <a:t>GEOS-</a:t>
            </a:r>
            <a:r>
              <a:rPr lang="en-US" sz="3200" dirty="0" err="1" smtClean="0">
                <a:solidFill>
                  <a:schemeClr val="tx1"/>
                </a:solidFill>
                <a:latin typeface="Verdana" pitchFamily="-111" charset="0"/>
                <a:ea typeface="ＭＳ Ｐゴシック" pitchFamily="-111" charset="-128"/>
                <a:cs typeface="ＭＳ Ｐゴシック" pitchFamily="-111" charset="-128"/>
              </a:rPr>
              <a:t>Chem</a:t>
            </a:r>
            <a:r>
              <a:rPr lang="en-US" sz="3200" dirty="0" smtClean="0">
                <a:solidFill>
                  <a:schemeClr val="tx1"/>
                </a:solidFill>
                <a:latin typeface="Verdana" pitchFamily="-111" charset="0"/>
                <a:ea typeface="ＭＳ Ｐゴシック" pitchFamily="-111" charset="-128"/>
                <a:cs typeface="ＭＳ Ｐゴシック" pitchFamily="-111" charset="-128"/>
              </a:rPr>
              <a:t> </a:t>
            </a:r>
            <a:r>
              <a:rPr lang="en-US" sz="3200" dirty="0" err="1" smtClean="0">
                <a:solidFill>
                  <a:schemeClr val="tx1"/>
                </a:solidFill>
                <a:latin typeface="Verdana" pitchFamily="-111" charset="0"/>
                <a:ea typeface="ＭＳ Ｐゴシック" pitchFamily="-111" charset="-128"/>
                <a:cs typeface="ＭＳ Ｐゴシック" pitchFamily="-111" charset="-128"/>
              </a:rPr>
              <a:t>adjoint</a:t>
            </a:r>
            <a:r>
              <a:rPr lang="en-US" sz="3200" dirty="0" smtClean="0">
                <a:solidFill>
                  <a:schemeClr val="tx1"/>
                </a:solidFill>
                <a:latin typeface="Verdana" pitchFamily="-111" charset="0"/>
                <a:ea typeface="ＭＳ Ｐゴシック" pitchFamily="-111" charset="-128"/>
                <a:cs typeface="ＭＳ Ｐゴシック" pitchFamily="-111" charset="-128"/>
              </a:rPr>
              <a:t> model: run</a:t>
            </a:r>
            <a:endParaRPr lang="en-US" sz="3200" dirty="0">
              <a:solidFill>
                <a:schemeClr val="tx1"/>
              </a:solidFill>
              <a:latin typeface="Verdana" pitchFamily="-111" charset="0"/>
              <a:ea typeface="ＭＳ Ｐゴシック" pitchFamily="-111" charset="-128"/>
              <a:cs typeface="ＭＳ Ｐゴシック" pitchFamily="-111" charset="-128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75920" y="1178560"/>
            <a:ext cx="8658891" cy="30469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The “run” script necessary for inverse modeling, which</a:t>
            </a:r>
          </a:p>
          <a:p>
            <a:r>
              <a:rPr lang="en-US" dirty="0" smtClean="0"/>
              <a:t>is an iterative process. </a:t>
            </a:r>
          </a:p>
          <a:p>
            <a:endParaRPr lang="en-US" dirty="0" smtClean="0"/>
          </a:p>
          <a:p>
            <a:r>
              <a:rPr lang="en-US" dirty="0" smtClean="0"/>
              <a:t>Can also use it for:</a:t>
            </a:r>
          </a:p>
          <a:p>
            <a:r>
              <a:rPr lang="en-US" dirty="0" smtClean="0"/>
              <a:t>	- compiling (like a build script)</a:t>
            </a:r>
          </a:p>
          <a:p>
            <a:r>
              <a:rPr lang="en-US" dirty="0" smtClean="0"/>
              <a:t>	- generating pseudo observations</a:t>
            </a:r>
          </a:p>
          <a:p>
            <a:r>
              <a:rPr lang="en-US" dirty="0" smtClean="0"/>
              <a:t>	- a single run for sensitivity</a:t>
            </a:r>
          </a:p>
          <a:p>
            <a:r>
              <a:rPr lang="en-US" dirty="0" smtClean="0"/>
              <a:t>	- three forward runs + 1 </a:t>
            </a:r>
            <a:r>
              <a:rPr lang="en-US" dirty="0" err="1" smtClean="0"/>
              <a:t>adjoint</a:t>
            </a:r>
            <a:r>
              <a:rPr lang="en-US" dirty="0" smtClean="0"/>
              <a:t> run for FD tests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81000" y="127000"/>
            <a:ext cx="8458200" cy="762000"/>
          </a:xfrm>
          <a:prstGeom prst="rect">
            <a:avLst/>
          </a:prstGeom>
          <a:noFill/>
          <a:ln w="34925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>
              <a:defRPr/>
            </a:pPr>
            <a:r>
              <a:rPr lang="en-US" sz="3200" dirty="0" smtClean="0">
                <a:solidFill>
                  <a:schemeClr val="tx1"/>
                </a:solidFill>
                <a:latin typeface="Verdana" pitchFamily="-111" charset="0"/>
                <a:ea typeface="ＭＳ Ｐゴシック" pitchFamily="-111" charset="-128"/>
                <a:cs typeface="ＭＳ Ｐゴシック" pitchFamily="-111" charset="-128"/>
              </a:rPr>
              <a:t>GEOS-</a:t>
            </a:r>
            <a:r>
              <a:rPr lang="en-US" sz="3200" dirty="0" err="1" smtClean="0">
                <a:solidFill>
                  <a:schemeClr val="tx1"/>
                </a:solidFill>
                <a:latin typeface="Verdana" pitchFamily="-111" charset="0"/>
                <a:ea typeface="ＭＳ Ｐゴシック" pitchFamily="-111" charset="-128"/>
                <a:cs typeface="ＭＳ Ｐゴシック" pitchFamily="-111" charset="-128"/>
              </a:rPr>
              <a:t>Chem</a:t>
            </a:r>
            <a:r>
              <a:rPr lang="en-US" sz="3200" dirty="0" smtClean="0">
                <a:solidFill>
                  <a:schemeClr val="tx1"/>
                </a:solidFill>
                <a:latin typeface="Verdana" pitchFamily="-111" charset="0"/>
                <a:ea typeface="ＭＳ Ｐゴシック" pitchFamily="-111" charset="-128"/>
                <a:cs typeface="ＭＳ Ｐゴシック" pitchFamily="-111" charset="-128"/>
              </a:rPr>
              <a:t> </a:t>
            </a:r>
            <a:r>
              <a:rPr lang="en-US" sz="3200" dirty="0" err="1" smtClean="0">
                <a:solidFill>
                  <a:schemeClr val="tx1"/>
                </a:solidFill>
                <a:latin typeface="Verdana" pitchFamily="-111" charset="0"/>
                <a:ea typeface="ＭＳ Ｐゴシック" pitchFamily="-111" charset="-128"/>
                <a:cs typeface="ＭＳ Ｐゴシック" pitchFamily="-111" charset="-128"/>
              </a:rPr>
              <a:t>adjoint</a:t>
            </a:r>
            <a:r>
              <a:rPr lang="en-US" sz="3200" dirty="0" smtClean="0">
                <a:solidFill>
                  <a:schemeClr val="tx1"/>
                </a:solidFill>
                <a:latin typeface="Verdana" pitchFamily="-111" charset="0"/>
                <a:ea typeface="ＭＳ Ｐゴシック" pitchFamily="-111" charset="-128"/>
                <a:cs typeface="ＭＳ Ｐゴシック" pitchFamily="-111" charset="-128"/>
              </a:rPr>
              <a:t> model: run</a:t>
            </a:r>
            <a:endParaRPr lang="en-US" sz="3200" dirty="0">
              <a:solidFill>
                <a:schemeClr val="tx1"/>
              </a:solidFill>
              <a:latin typeface="Verdana" pitchFamily="-111" charset="0"/>
              <a:ea typeface="ＭＳ Ｐゴシック" pitchFamily="-111" charset="-128"/>
              <a:cs typeface="ＭＳ Ｐゴシック" pitchFamily="-111" charset="-128"/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213360" y="2439670"/>
            <a:ext cx="6112510" cy="3949700"/>
            <a:chOff x="213360" y="2439670"/>
            <a:chExt cx="6112510" cy="3949700"/>
          </a:xfrm>
        </p:grpSpPr>
        <p:pic>
          <p:nvPicPr>
            <p:cNvPr id="4" name="Picture 3" descr="Screen shot 2011-05-04 at 10.29.29 AM.pn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18770" y="2439670"/>
              <a:ext cx="6007100" cy="3949700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 bwMode="auto">
            <a:xfrm>
              <a:off x="213360" y="3698240"/>
              <a:ext cx="2123440" cy="325120"/>
            </a:xfrm>
            <a:prstGeom prst="rect">
              <a:avLst/>
            </a:prstGeom>
            <a:solidFill>
              <a:srgbClr val="FFFFFF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Verdana" charset="0"/>
              </a:endParaRPr>
            </a:p>
          </p:txBody>
        </p:sp>
      </p:grpSp>
      <p:pic>
        <p:nvPicPr>
          <p:cNvPr id="8" name="Picture 7" descr="Screen shot 2011-05-04 at 10.30.54 A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40770" y="1036320"/>
            <a:ext cx="4680270" cy="29057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81000" y="127000"/>
            <a:ext cx="8458200" cy="762000"/>
          </a:xfrm>
          <a:prstGeom prst="rect">
            <a:avLst/>
          </a:prstGeom>
          <a:noFill/>
          <a:ln w="34925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>
              <a:defRPr/>
            </a:pPr>
            <a:r>
              <a:rPr lang="en-US" sz="3200" dirty="0" smtClean="0">
                <a:solidFill>
                  <a:schemeClr val="tx1"/>
                </a:solidFill>
                <a:latin typeface="Verdana" pitchFamily="-111" charset="0"/>
                <a:ea typeface="ＭＳ Ｐゴシック" pitchFamily="-111" charset="-128"/>
                <a:cs typeface="ＭＳ Ｐゴシック" pitchFamily="-111" charset="-128"/>
              </a:rPr>
              <a:t>GEOS-</a:t>
            </a:r>
            <a:r>
              <a:rPr lang="en-US" sz="3200" dirty="0" err="1" smtClean="0">
                <a:solidFill>
                  <a:schemeClr val="tx1"/>
                </a:solidFill>
                <a:latin typeface="Verdana" pitchFamily="-111" charset="0"/>
                <a:ea typeface="ＭＳ Ｐゴシック" pitchFamily="-111" charset="-128"/>
                <a:cs typeface="ＭＳ Ｐゴシック" pitchFamily="-111" charset="-128"/>
              </a:rPr>
              <a:t>Chem</a:t>
            </a:r>
            <a:r>
              <a:rPr lang="en-US" sz="3200" dirty="0" smtClean="0">
                <a:solidFill>
                  <a:schemeClr val="tx1"/>
                </a:solidFill>
                <a:latin typeface="Verdana" pitchFamily="-111" charset="0"/>
                <a:ea typeface="ＭＳ Ｐゴシック" pitchFamily="-111" charset="-128"/>
                <a:cs typeface="ＭＳ Ｐゴシック" pitchFamily="-111" charset="-128"/>
              </a:rPr>
              <a:t> </a:t>
            </a:r>
            <a:r>
              <a:rPr lang="en-US" sz="3200" dirty="0" err="1" smtClean="0">
                <a:solidFill>
                  <a:schemeClr val="tx1"/>
                </a:solidFill>
                <a:latin typeface="Verdana" pitchFamily="-111" charset="0"/>
                <a:ea typeface="ＭＳ Ｐゴシック" pitchFamily="-111" charset="-128"/>
                <a:cs typeface="ＭＳ Ｐゴシック" pitchFamily="-111" charset="-128"/>
              </a:rPr>
              <a:t>adjoint</a:t>
            </a:r>
            <a:r>
              <a:rPr lang="en-US" sz="3200" dirty="0" smtClean="0">
                <a:solidFill>
                  <a:schemeClr val="tx1"/>
                </a:solidFill>
                <a:latin typeface="Verdana" pitchFamily="-111" charset="0"/>
                <a:ea typeface="ＭＳ Ｐゴシック" pitchFamily="-111" charset="-128"/>
                <a:cs typeface="ＭＳ Ｐゴシック" pitchFamily="-111" charset="-128"/>
              </a:rPr>
              <a:t> model: run</a:t>
            </a:r>
            <a:endParaRPr lang="en-US" sz="3200" dirty="0">
              <a:solidFill>
                <a:schemeClr val="tx1"/>
              </a:solidFill>
              <a:latin typeface="Verdana" pitchFamily="-111" charset="0"/>
              <a:ea typeface="ＭＳ Ｐゴシック" pitchFamily="-111" charset="-128"/>
              <a:cs typeface="ＭＳ Ｐゴシック" pitchFamily="-111" charset="-128"/>
            </a:endParaRPr>
          </a:p>
        </p:txBody>
      </p:sp>
      <p:pic>
        <p:nvPicPr>
          <p:cNvPr id="6" name="Picture 5" descr="Screen shot 2011-05-04 at 10.32.34 A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8970" y="3853180"/>
            <a:ext cx="7785100" cy="30734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06400" y="1117600"/>
            <a:ext cx="342999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Setting X and XSTOP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670560" y="1676400"/>
            <a:ext cx="1934394" cy="1200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u="sng" dirty="0" smtClean="0"/>
              <a:t>Pseudo </a:t>
            </a:r>
            <a:r>
              <a:rPr lang="en-US" u="sng" dirty="0" err="1" smtClean="0"/>
              <a:t>obs</a:t>
            </a:r>
            <a:endParaRPr lang="en-US" u="sng" dirty="0" smtClean="0"/>
          </a:p>
          <a:p>
            <a:r>
              <a:rPr lang="en-US" dirty="0" smtClean="0"/>
              <a:t>X=0</a:t>
            </a:r>
          </a:p>
          <a:p>
            <a:r>
              <a:rPr lang="en-US" dirty="0" smtClean="0"/>
              <a:t>XSTOP=0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3139440" y="1686560"/>
            <a:ext cx="1792227" cy="1200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u="sng" dirty="0" smtClean="0"/>
              <a:t>Sensitivity</a:t>
            </a:r>
          </a:p>
          <a:p>
            <a:r>
              <a:rPr lang="en-US" dirty="0" smtClean="0"/>
              <a:t>X=1</a:t>
            </a:r>
          </a:p>
          <a:p>
            <a:r>
              <a:rPr lang="en-US" dirty="0" smtClean="0"/>
              <a:t>XSTOP=1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5750560" y="1686560"/>
            <a:ext cx="2667166" cy="1200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u="sng" dirty="0" smtClean="0"/>
              <a:t>Finite difference</a:t>
            </a:r>
          </a:p>
          <a:p>
            <a:r>
              <a:rPr lang="en-US" dirty="0" smtClean="0"/>
              <a:t>X=1</a:t>
            </a:r>
          </a:p>
          <a:p>
            <a:r>
              <a:rPr lang="en-US" dirty="0" smtClean="0"/>
              <a:t>XSTOP=3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538480" y="3332480"/>
            <a:ext cx="768672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u="sng" dirty="0" smtClean="0"/>
              <a:t>For an actual iterative inversion</a:t>
            </a:r>
            <a:r>
              <a:rPr lang="en-US" dirty="0" smtClean="0"/>
              <a:t>: X=0, XSTOP=4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81000" y="127000"/>
            <a:ext cx="8458200" cy="762000"/>
          </a:xfrm>
          <a:prstGeom prst="rect">
            <a:avLst/>
          </a:prstGeom>
          <a:noFill/>
          <a:ln w="34925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>
              <a:defRPr/>
            </a:pPr>
            <a:r>
              <a:rPr lang="en-US" sz="3200" dirty="0" smtClean="0">
                <a:solidFill>
                  <a:schemeClr val="tx1"/>
                </a:solidFill>
                <a:latin typeface="Verdana" pitchFamily="-111" charset="0"/>
                <a:ea typeface="ＭＳ Ｐゴシック" pitchFamily="-111" charset="-128"/>
                <a:cs typeface="ＭＳ Ｐゴシック" pitchFamily="-111" charset="-128"/>
              </a:rPr>
              <a:t>GEOS-</a:t>
            </a:r>
            <a:r>
              <a:rPr lang="en-US" sz="3200" dirty="0" err="1" smtClean="0">
                <a:solidFill>
                  <a:schemeClr val="tx1"/>
                </a:solidFill>
                <a:latin typeface="Verdana" pitchFamily="-111" charset="0"/>
                <a:ea typeface="ＭＳ Ｐゴシック" pitchFamily="-111" charset="-128"/>
                <a:cs typeface="ＭＳ Ｐゴシック" pitchFamily="-111" charset="-128"/>
              </a:rPr>
              <a:t>Chem</a:t>
            </a:r>
            <a:r>
              <a:rPr lang="en-US" sz="3200" dirty="0" smtClean="0">
                <a:solidFill>
                  <a:schemeClr val="tx1"/>
                </a:solidFill>
                <a:latin typeface="Verdana" pitchFamily="-111" charset="0"/>
                <a:ea typeface="ＭＳ Ｐゴシック" pitchFamily="-111" charset="-128"/>
                <a:cs typeface="ＭＳ Ｐゴシック" pitchFamily="-111" charset="-128"/>
              </a:rPr>
              <a:t> </a:t>
            </a:r>
            <a:r>
              <a:rPr lang="en-US" sz="3200" dirty="0" err="1" smtClean="0">
                <a:solidFill>
                  <a:schemeClr val="tx1"/>
                </a:solidFill>
                <a:latin typeface="Verdana" pitchFamily="-111" charset="0"/>
                <a:ea typeface="ＭＳ Ｐゴシック" pitchFamily="-111" charset="-128"/>
                <a:cs typeface="ＭＳ Ｐゴシック" pitchFamily="-111" charset="-128"/>
              </a:rPr>
              <a:t>adjoint</a:t>
            </a:r>
            <a:r>
              <a:rPr lang="en-US" sz="3200" dirty="0" smtClean="0">
                <a:solidFill>
                  <a:schemeClr val="tx1"/>
                </a:solidFill>
                <a:latin typeface="Verdana" pitchFamily="-111" charset="0"/>
                <a:ea typeface="ＭＳ Ｐゴシック" pitchFamily="-111" charset="-128"/>
                <a:cs typeface="ＭＳ Ｐゴシック" pitchFamily="-111" charset="-128"/>
              </a:rPr>
              <a:t> model: run</a:t>
            </a:r>
            <a:endParaRPr lang="en-US" sz="3200" dirty="0">
              <a:solidFill>
                <a:schemeClr val="tx1"/>
              </a:solidFill>
              <a:latin typeface="Verdana" pitchFamily="-111" charset="0"/>
              <a:ea typeface="ＭＳ Ｐゴシック" pitchFamily="-111" charset="-128"/>
              <a:cs typeface="ＭＳ Ｐゴシック" pitchFamily="-111" charset="-128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35280" y="1107440"/>
            <a:ext cx="20505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- compiling: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264160" y="4541520"/>
            <a:ext cx="26871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- saving output: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223520" y="5252720"/>
            <a:ext cx="89204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Tx/>
              <a:buChar char="-"/>
            </a:pPr>
            <a:r>
              <a:rPr lang="en-US" dirty="0" smtClean="0"/>
              <a:t> saving from a compute node to other file system: </a:t>
            </a:r>
            <a:endParaRPr lang="en-US" dirty="0"/>
          </a:p>
        </p:txBody>
      </p:sp>
      <p:pic>
        <p:nvPicPr>
          <p:cNvPr id="18" name="Picture 17" descr="Screen shot 2011-05-04 at 10.39.34 A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18280" y="3721100"/>
            <a:ext cx="2184400" cy="431800"/>
          </a:xfrm>
          <a:prstGeom prst="rect">
            <a:avLst/>
          </a:prstGeom>
        </p:spPr>
      </p:pic>
      <p:pic>
        <p:nvPicPr>
          <p:cNvPr id="19" name="Picture 18" descr="Screen shot 2011-05-04 at 10.39.44 A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66210" y="4635500"/>
            <a:ext cx="4076700" cy="431800"/>
          </a:xfrm>
          <a:prstGeom prst="rect">
            <a:avLst/>
          </a:prstGeom>
        </p:spPr>
      </p:pic>
      <p:pic>
        <p:nvPicPr>
          <p:cNvPr id="20" name="Picture 19" descr="Screen shot 2011-05-04 at 10.39.54 AM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08120" y="5826760"/>
            <a:ext cx="3505200" cy="990600"/>
          </a:xfrm>
          <a:prstGeom prst="rect">
            <a:avLst/>
          </a:prstGeom>
        </p:spPr>
      </p:pic>
      <p:pic>
        <p:nvPicPr>
          <p:cNvPr id="21" name="Picture 20" descr="Screen shot 2011-05-04 at 10.40.46 AM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75410"/>
            <a:ext cx="5219700" cy="1790700"/>
          </a:xfrm>
          <a:prstGeom prst="rect">
            <a:avLst/>
          </a:prstGeom>
        </p:spPr>
      </p:pic>
      <p:sp>
        <p:nvSpPr>
          <p:cNvPr id="22" name="TextBox 21"/>
          <p:cNvSpPr txBox="1"/>
          <p:nvPr/>
        </p:nvSpPr>
        <p:spPr>
          <a:xfrm>
            <a:off x="294640" y="3688080"/>
            <a:ext cx="310538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- </a:t>
            </a:r>
            <a:r>
              <a:rPr lang="en-US" dirty="0" err="1" smtClean="0"/>
              <a:t>OpenMP</a:t>
            </a:r>
            <a:r>
              <a:rPr lang="en-US" dirty="0" smtClean="0"/>
              <a:t> threads: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81000" y="127000"/>
            <a:ext cx="8458200" cy="762000"/>
          </a:xfrm>
          <a:prstGeom prst="rect">
            <a:avLst/>
          </a:prstGeom>
          <a:noFill/>
          <a:ln w="34925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>
              <a:defRPr/>
            </a:pPr>
            <a:r>
              <a:rPr lang="en-US" sz="3200" dirty="0" smtClean="0">
                <a:solidFill>
                  <a:schemeClr val="tx1"/>
                </a:solidFill>
                <a:latin typeface="Verdana" pitchFamily="-111" charset="0"/>
                <a:ea typeface="ＭＳ Ｐゴシック" pitchFamily="-111" charset="-128"/>
                <a:cs typeface="ＭＳ Ｐゴシック" pitchFamily="-111" charset="-128"/>
              </a:rPr>
              <a:t>GEOS-</a:t>
            </a:r>
            <a:r>
              <a:rPr lang="en-US" sz="3200" dirty="0" err="1" smtClean="0">
                <a:solidFill>
                  <a:schemeClr val="tx1"/>
                </a:solidFill>
                <a:latin typeface="Verdana" pitchFamily="-111" charset="0"/>
                <a:ea typeface="ＭＳ Ｐゴシック" pitchFamily="-111" charset="-128"/>
                <a:cs typeface="ＭＳ Ｐゴシック" pitchFamily="-111" charset="-128"/>
              </a:rPr>
              <a:t>Chem</a:t>
            </a:r>
            <a:r>
              <a:rPr lang="en-US" sz="3200" dirty="0" smtClean="0">
                <a:solidFill>
                  <a:schemeClr val="tx1"/>
                </a:solidFill>
                <a:latin typeface="Verdana" pitchFamily="-111" charset="0"/>
                <a:ea typeface="ＭＳ Ｐゴシック" pitchFamily="-111" charset="-128"/>
                <a:cs typeface="ＭＳ Ｐゴシック" pitchFamily="-111" charset="-128"/>
              </a:rPr>
              <a:t> </a:t>
            </a:r>
            <a:r>
              <a:rPr lang="en-US" sz="3200" dirty="0" err="1" smtClean="0">
                <a:solidFill>
                  <a:schemeClr val="tx1"/>
                </a:solidFill>
                <a:latin typeface="Verdana" pitchFamily="-111" charset="0"/>
                <a:ea typeface="ＭＳ Ｐゴシック" pitchFamily="-111" charset="-128"/>
                <a:cs typeface="ＭＳ Ｐゴシック" pitchFamily="-111" charset="-128"/>
              </a:rPr>
              <a:t>adjoint</a:t>
            </a:r>
            <a:r>
              <a:rPr lang="en-US" sz="3200" dirty="0" smtClean="0">
                <a:solidFill>
                  <a:schemeClr val="tx1"/>
                </a:solidFill>
                <a:latin typeface="Verdana" pitchFamily="-111" charset="0"/>
                <a:ea typeface="ＭＳ Ｐゴシック" pitchFamily="-111" charset="-128"/>
                <a:cs typeface="ＭＳ Ｐゴシック" pitchFamily="-111" charset="-128"/>
              </a:rPr>
              <a:t> model: </a:t>
            </a:r>
            <a:r>
              <a:rPr lang="en-US" sz="3200" dirty="0" err="1" smtClean="0">
                <a:solidFill>
                  <a:schemeClr val="tx1"/>
                </a:solidFill>
                <a:latin typeface="Verdana" pitchFamily="-111" charset="0"/>
                <a:ea typeface="ＭＳ Ｐゴシック" pitchFamily="-111" charset="-128"/>
                <a:cs typeface="ＭＳ Ｐゴシック" pitchFamily="-111" charset="-128"/>
              </a:rPr>
              <a:t>input.gcadj</a:t>
            </a:r>
            <a:endParaRPr lang="en-US" sz="3200" dirty="0">
              <a:solidFill>
                <a:schemeClr val="tx1"/>
              </a:solidFill>
              <a:latin typeface="Verdana" pitchFamily="-111" charset="0"/>
              <a:ea typeface="ＭＳ Ｐゴシック" pitchFamily="-111" charset="-128"/>
              <a:cs typeface="ＭＳ Ｐゴシック" pitchFamily="-111" charset="-128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82880" y="967890"/>
            <a:ext cx="995680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 smtClean="0">
                <a:latin typeface="Courier"/>
                <a:cs typeface="Courier"/>
              </a:rPr>
              <a:t>GEOS-CHEM ADJOINT SIMULATION v1-01-31</a:t>
            </a:r>
          </a:p>
          <a:p>
            <a:r>
              <a:rPr lang="en-US" sz="1600" dirty="0" smtClean="0">
                <a:latin typeface="Courier"/>
                <a:cs typeface="Courier"/>
              </a:rPr>
              <a:t>-------------------------------+----------------------------------</a:t>
            </a:r>
          </a:p>
          <a:p>
            <a:r>
              <a:rPr lang="en-US" sz="1600" dirty="0" smtClean="0">
                <a:latin typeface="Courier"/>
                <a:cs typeface="Courier"/>
              </a:rPr>
              <a:t>%%% ADJOINT SIMULATION MENU %%%</a:t>
            </a:r>
          </a:p>
          <a:p>
            <a:r>
              <a:rPr lang="en-US" sz="1600" dirty="0" smtClean="0">
                <a:latin typeface="Courier"/>
                <a:cs typeface="Courier"/>
              </a:rPr>
              <a:t>Do </a:t>
            </a:r>
            <a:r>
              <a:rPr lang="en-US" sz="1600" dirty="0" err="1" smtClean="0">
                <a:latin typeface="Courier"/>
                <a:cs typeface="Courier"/>
              </a:rPr>
              <a:t>adjoint</a:t>
            </a:r>
            <a:r>
              <a:rPr lang="en-US" sz="1600" dirty="0" smtClean="0">
                <a:latin typeface="Courier"/>
                <a:cs typeface="Courier"/>
              </a:rPr>
              <a:t> run    LADJ         : T</a:t>
            </a:r>
          </a:p>
          <a:p>
            <a:r>
              <a:rPr lang="en-US" sz="1600" dirty="0" err="1" smtClean="0">
                <a:latin typeface="Courier"/>
                <a:cs typeface="Courier"/>
              </a:rPr>
              <a:t>Selecet</a:t>
            </a:r>
            <a:r>
              <a:rPr lang="en-US" sz="1600" dirty="0" smtClean="0">
                <a:latin typeface="Courier"/>
                <a:cs typeface="Courier"/>
              </a:rPr>
              <a:t> one simulation type    :---</a:t>
            </a:r>
          </a:p>
          <a:p>
            <a:r>
              <a:rPr lang="en-US" sz="1600" dirty="0" err="1" smtClean="0">
                <a:latin typeface="Courier"/>
                <a:cs typeface="Courier"/>
              </a:rPr>
              <a:t>Invese</a:t>
            </a:r>
            <a:r>
              <a:rPr lang="en-US" sz="1600" dirty="0" smtClean="0">
                <a:latin typeface="Courier"/>
                <a:cs typeface="Courier"/>
              </a:rPr>
              <a:t> problem    L4DVAR       : F</a:t>
            </a:r>
          </a:p>
          <a:p>
            <a:r>
              <a:rPr lang="en-US" sz="1600" dirty="0" err="1" smtClean="0">
                <a:latin typeface="Courier"/>
                <a:cs typeface="Courier"/>
              </a:rPr>
              <a:t>Kalman</a:t>
            </a:r>
            <a:r>
              <a:rPr lang="en-US" sz="1600" dirty="0" smtClean="0">
                <a:latin typeface="Courier"/>
                <a:cs typeface="Courier"/>
              </a:rPr>
              <a:t> filter     L3DVAR       : F</a:t>
            </a:r>
          </a:p>
          <a:p>
            <a:r>
              <a:rPr lang="en-US" sz="1600" dirty="0" smtClean="0">
                <a:latin typeface="Courier"/>
                <a:cs typeface="Courier"/>
              </a:rPr>
              <a:t>Sensitivity       LSENS        : T</a:t>
            </a:r>
          </a:p>
          <a:p>
            <a:r>
              <a:rPr lang="en-US" sz="1600" dirty="0" smtClean="0">
                <a:latin typeface="Courier"/>
                <a:cs typeface="Courier"/>
              </a:rPr>
              <a:t> =&gt; spot finite diff  FD_SPOT  : F</a:t>
            </a:r>
          </a:p>
          <a:p>
            <a:r>
              <a:rPr lang="en-US" sz="1600" dirty="0" smtClean="0">
                <a:latin typeface="Courier"/>
                <a:cs typeface="Courier"/>
              </a:rPr>
              <a:t> =&gt; global finite diff FD_GLOB : T</a:t>
            </a:r>
            <a:endParaRPr lang="en-US" sz="1600" dirty="0">
              <a:latin typeface="Courier"/>
              <a:cs typeface="Courier"/>
            </a:endParaRPr>
          </a:p>
        </p:txBody>
      </p:sp>
      <p:pic>
        <p:nvPicPr>
          <p:cNvPr id="6" name="Picture 5" descr="Screen shot 2011-05-04 at 9.40.04 A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2560" y="3627015"/>
            <a:ext cx="8209280" cy="296979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81000" y="127000"/>
            <a:ext cx="8458200" cy="762000"/>
          </a:xfrm>
          <a:prstGeom prst="rect">
            <a:avLst/>
          </a:prstGeom>
          <a:noFill/>
          <a:ln w="34925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>
              <a:defRPr/>
            </a:pPr>
            <a:r>
              <a:rPr lang="en-US" sz="3200" dirty="0" smtClean="0">
                <a:solidFill>
                  <a:schemeClr val="tx1"/>
                </a:solidFill>
                <a:latin typeface="Verdana" pitchFamily="-111" charset="0"/>
                <a:ea typeface="ＭＳ Ｐゴシック" pitchFamily="-111" charset="-128"/>
                <a:cs typeface="ＭＳ Ｐゴシック" pitchFamily="-111" charset="-128"/>
              </a:rPr>
              <a:t>GEOS-</a:t>
            </a:r>
            <a:r>
              <a:rPr lang="en-US" sz="3200" dirty="0" err="1" smtClean="0">
                <a:solidFill>
                  <a:schemeClr val="tx1"/>
                </a:solidFill>
                <a:latin typeface="Verdana" pitchFamily="-111" charset="0"/>
                <a:ea typeface="ＭＳ Ｐゴシック" pitchFamily="-111" charset="-128"/>
                <a:cs typeface="ＭＳ Ｐゴシック" pitchFamily="-111" charset="-128"/>
              </a:rPr>
              <a:t>Chem</a:t>
            </a:r>
            <a:r>
              <a:rPr lang="en-US" sz="3200" dirty="0" smtClean="0">
                <a:solidFill>
                  <a:schemeClr val="tx1"/>
                </a:solidFill>
                <a:latin typeface="Verdana" pitchFamily="-111" charset="0"/>
                <a:ea typeface="ＭＳ Ｐゴシック" pitchFamily="-111" charset="-128"/>
                <a:cs typeface="ＭＳ Ｐゴシック" pitchFamily="-111" charset="-128"/>
              </a:rPr>
              <a:t> </a:t>
            </a:r>
            <a:r>
              <a:rPr lang="en-US" sz="3200" dirty="0" err="1" smtClean="0">
                <a:solidFill>
                  <a:schemeClr val="tx1"/>
                </a:solidFill>
                <a:latin typeface="Verdana" pitchFamily="-111" charset="0"/>
                <a:ea typeface="ＭＳ Ｐゴシック" pitchFamily="-111" charset="-128"/>
                <a:cs typeface="ＭＳ Ｐゴシック" pitchFamily="-111" charset="-128"/>
              </a:rPr>
              <a:t>adjoint</a:t>
            </a:r>
            <a:r>
              <a:rPr lang="en-US" sz="3200" dirty="0" smtClean="0">
                <a:solidFill>
                  <a:schemeClr val="tx1"/>
                </a:solidFill>
                <a:latin typeface="Verdana" pitchFamily="-111" charset="0"/>
                <a:ea typeface="ＭＳ Ｐゴシック" pitchFamily="-111" charset="-128"/>
                <a:cs typeface="ＭＳ Ｐゴシック" pitchFamily="-111" charset="-128"/>
              </a:rPr>
              <a:t> model: </a:t>
            </a:r>
            <a:r>
              <a:rPr lang="en-US" sz="3200" dirty="0" err="1" smtClean="0">
                <a:solidFill>
                  <a:schemeClr val="tx1"/>
                </a:solidFill>
                <a:latin typeface="Verdana" pitchFamily="-111" charset="0"/>
                <a:ea typeface="ＭＳ Ｐゴシック" pitchFamily="-111" charset="-128"/>
                <a:cs typeface="ＭＳ Ｐゴシック" pitchFamily="-111" charset="-128"/>
              </a:rPr>
              <a:t>input.gcadj</a:t>
            </a:r>
            <a:endParaRPr lang="en-US" sz="3200" dirty="0">
              <a:solidFill>
                <a:schemeClr val="tx1"/>
              </a:solidFill>
              <a:latin typeface="Verdana" pitchFamily="-111" charset="0"/>
              <a:ea typeface="ＭＳ Ｐゴシック" pitchFamily="-111" charset="-128"/>
              <a:cs typeface="ＭＳ Ｐゴシック" pitchFamily="-111" charset="-128"/>
            </a:endParaRPr>
          </a:p>
        </p:txBody>
      </p:sp>
      <p:pic>
        <p:nvPicPr>
          <p:cNvPr id="7" name="Picture 6" descr="Screen shot 2011-05-04 at 9.43.04 A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848816"/>
            <a:ext cx="9144000" cy="3436207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64160" y="1016000"/>
            <a:ext cx="7906882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For optimization, </a:t>
            </a:r>
            <a:r>
              <a:rPr lang="en-US" dirty="0" err="1" smtClean="0"/>
              <a:t>adjoint</a:t>
            </a:r>
            <a:r>
              <a:rPr lang="en-US" dirty="0" smtClean="0"/>
              <a:t> calculates gradients with </a:t>
            </a:r>
          </a:p>
          <a:p>
            <a:r>
              <a:rPr lang="en-US" dirty="0" smtClean="0"/>
              <a:t>respect to </a:t>
            </a:r>
            <a:r>
              <a:rPr lang="en-US" b="1" dirty="0" smtClean="0"/>
              <a:t>control variables</a:t>
            </a:r>
            <a:r>
              <a:rPr lang="en-US" dirty="0" smtClean="0"/>
              <a:t>.</a:t>
            </a:r>
          </a:p>
          <a:p>
            <a:r>
              <a:rPr lang="en-US" dirty="0" smtClean="0"/>
              <a:t> </a:t>
            </a:r>
          </a:p>
          <a:p>
            <a:r>
              <a:rPr lang="en-US" dirty="0" smtClean="0"/>
              <a:t>Selecting the control variables:</a:t>
            </a:r>
          </a:p>
          <a:p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81000" y="127000"/>
            <a:ext cx="8458200" cy="762000"/>
          </a:xfrm>
          <a:prstGeom prst="rect">
            <a:avLst/>
          </a:prstGeom>
          <a:noFill/>
          <a:ln w="34925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>
              <a:defRPr/>
            </a:pPr>
            <a:r>
              <a:rPr lang="en-US" sz="3200" dirty="0" smtClean="0">
                <a:solidFill>
                  <a:schemeClr val="tx1"/>
                </a:solidFill>
                <a:latin typeface="Verdana" pitchFamily="-111" charset="0"/>
                <a:ea typeface="ＭＳ Ｐゴシック" pitchFamily="-111" charset="-128"/>
                <a:cs typeface="ＭＳ Ｐゴシック" pitchFamily="-111" charset="-128"/>
              </a:rPr>
              <a:t>GEOS-</a:t>
            </a:r>
            <a:r>
              <a:rPr lang="en-US" sz="3200" dirty="0" err="1" smtClean="0">
                <a:solidFill>
                  <a:schemeClr val="tx1"/>
                </a:solidFill>
                <a:latin typeface="Verdana" pitchFamily="-111" charset="0"/>
                <a:ea typeface="ＭＳ Ｐゴシック" pitchFamily="-111" charset="-128"/>
                <a:cs typeface="ＭＳ Ｐゴシック" pitchFamily="-111" charset="-128"/>
              </a:rPr>
              <a:t>Chem</a:t>
            </a:r>
            <a:r>
              <a:rPr lang="en-US" sz="3200" dirty="0" smtClean="0">
                <a:solidFill>
                  <a:schemeClr val="tx1"/>
                </a:solidFill>
                <a:latin typeface="Verdana" pitchFamily="-111" charset="0"/>
                <a:ea typeface="ＭＳ Ｐゴシック" pitchFamily="-111" charset="-128"/>
                <a:cs typeface="ＭＳ Ｐゴシック" pitchFamily="-111" charset="-128"/>
              </a:rPr>
              <a:t> </a:t>
            </a:r>
            <a:r>
              <a:rPr lang="en-US" sz="3200" dirty="0" err="1" smtClean="0">
                <a:solidFill>
                  <a:schemeClr val="tx1"/>
                </a:solidFill>
                <a:latin typeface="Verdana" pitchFamily="-111" charset="0"/>
                <a:ea typeface="ＭＳ Ｐゴシック" pitchFamily="-111" charset="-128"/>
                <a:cs typeface="ＭＳ Ｐゴシック" pitchFamily="-111" charset="-128"/>
              </a:rPr>
              <a:t>adjoint</a:t>
            </a:r>
            <a:r>
              <a:rPr lang="en-US" sz="3200" dirty="0" smtClean="0">
                <a:solidFill>
                  <a:schemeClr val="tx1"/>
                </a:solidFill>
                <a:latin typeface="Verdana" pitchFamily="-111" charset="0"/>
                <a:ea typeface="ＭＳ Ｐゴシック" pitchFamily="-111" charset="-128"/>
                <a:cs typeface="ＭＳ Ｐゴシック" pitchFamily="-111" charset="-128"/>
              </a:rPr>
              <a:t> model: </a:t>
            </a:r>
            <a:r>
              <a:rPr lang="en-US" sz="3200" dirty="0" err="1" smtClean="0">
                <a:solidFill>
                  <a:schemeClr val="tx1"/>
                </a:solidFill>
                <a:latin typeface="Verdana" pitchFamily="-111" charset="0"/>
                <a:ea typeface="ＭＳ Ｐゴシック" pitchFamily="-111" charset="-128"/>
                <a:cs typeface="ＭＳ Ｐゴシック" pitchFamily="-111" charset="-128"/>
              </a:rPr>
              <a:t>input.gcadj</a:t>
            </a:r>
            <a:endParaRPr lang="en-US" sz="3200" dirty="0">
              <a:solidFill>
                <a:schemeClr val="tx1"/>
              </a:solidFill>
              <a:latin typeface="Verdana" pitchFamily="-111" charset="0"/>
              <a:ea typeface="ＭＳ Ｐゴシック" pitchFamily="-111" charset="-128"/>
              <a:cs typeface="ＭＳ Ｐゴシック" pitchFamily="-111" charset="-128"/>
            </a:endParaRPr>
          </a:p>
        </p:txBody>
      </p:sp>
      <p:pic>
        <p:nvPicPr>
          <p:cNvPr id="4" name="Picture 3" descr="Screen shot 2011-05-04 at 9.44.15 A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7730" y="2820670"/>
            <a:ext cx="6210300" cy="38989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64160" y="1016000"/>
            <a:ext cx="8985302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What are we calculating the gradient of?</a:t>
            </a:r>
          </a:p>
          <a:p>
            <a:r>
              <a:rPr lang="en-US" dirty="0" smtClean="0"/>
              <a:t>For optimization (L4DVAR = T), cost function ~ </a:t>
            </a:r>
            <a:r>
              <a:rPr lang="en-US" dirty="0" err="1" smtClean="0"/>
              <a:t>obs</a:t>
            </a:r>
            <a:r>
              <a:rPr lang="en-US" dirty="0" smtClean="0"/>
              <a:t>-mod</a:t>
            </a:r>
          </a:p>
          <a:p>
            <a:r>
              <a:rPr lang="en-US" dirty="0" smtClean="0"/>
              <a:t>For sensitivity of pseudo </a:t>
            </a:r>
            <a:r>
              <a:rPr lang="en-US" dirty="0" err="1" smtClean="0"/>
              <a:t>obs</a:t>
            </a:r>
            <a:r>
              <a:rPr lang="en-US" dirty="0" smtClean="0"/>
              <a:t>, define the cost function</a:t>
            </a:r>
          </a:p>
          <a:p>
            <a:r>
              <a:rPr lang="en-US" dirty="0" smtClean="0"/>
              <a:t>in the following menu: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81000" y="127000"/>
            <a:ext cx="8458200" cy="762000"/>
          </a:xfrm>
          <a:prstGeom prst="rect">
            <a:avLst/>
          </a:prstGeom>
          <a:noFill/>
          <a:ln w="34925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>
              <a:defRPr/>
            </a:pPr>
            <a:r>
              <a:rPr lang="en-US" sz="3200" dirty="0" smtClean="0">
                <a:solidFill>
                  <a:schemeClr val="tx1"/>
                </a:solidFill>
                <a:latin typeface="Verdana" pitchFamily="-111" charset="0"/>
                <a:ea typeface="ＭＳ Ｐゴシック" pitchFamily="-111" charset="-128"/>
                <a:cs typeface="ＭＳ Ｐゴシック" pitchFamily="-111" charset="-128"/>
              </a:rPr>
              <a:t>GEOS-</a:t>
            </a:r>
            <a:r>
              <a:rPr lang="en-US" sz="3200" dirty="0" err="1" smtClean="0">
                <a:solidFill>
                  <a:schemeClr val="tx1"/>
                </a:solidFill>
                <a:latin typeface="Verdana" pitchFamily="-111" charset="0"/>
                <a:ea typeface="ＭＳ Ｐゴシック" pitchFamily="-111" charset="-128"/>
                <a:cs typeface="ＭＳ Ｐゴシック" pitchFamily="-111" charset="-128"/>
              </a:rPr>
              <a:t>Chem</a:t>
            </a:r>
            <a:r>
              <a:rPr lang="en-US" sz="3200" dirty="0" smtClean="0">
                <a:solidFill>
                  <a:schemeClr val="tx1"/>
                </a:solidFill>
                <a:latin typeface="Verdana" pitchFamily="-111" charset="0"/>
                <a:ea typeface="ＭＳ Ｐゴシック" pitchFamily="-111" charset="-128"/>
                <a:cs typeface="ＭＳ Ｐゴシック" pitchFamily="-111" charset="-128"/>
              </a:rPr>
              <a:t> </a:t>
            </a:r>
            <a:r>
              <a:rPr lang="en-US" sz="3200" dirty="0" err="1" smtClean="0">
                <a:solidFill>
                  <a:schemeClr val="tx1"/>
                </a:solidFill>
                <a:latin typeface="Verdana" pitchFamily="-111" charset="0"/>
                <a:ea typeface="ＭＳ Ｐゴシック" pitchFamily="-111" charset="-128"/>
                <a:cs typeface="ＭＳ Ｐゴシック" pitchFamily="-111" charset="-128"/>
              </a:rPr>
              <a:t>adjoint</a:t>
            </a:r>
            <a:r>
              <a:rPr lang="en-US" sz="3200" dirty="0" smtClean="0">
                <a:solidFill>
                  <a:schemeClr val="tx1"/>
                </a:solidFill>
                <a:latin typeface="Verdana" pitchFamily="-111" charset="0"/>
                <a:ea typeface="ＭＳ Ｐゴシック" pitchFamily="-111" charset="-128"/>
                <a:cs typeface="ＭＳ Ｐゴシック" pitchFamily="-111" charset="-128"/>
              </a:rPr>
              <a:t> model: </a:t>
            </a:r>
            <a:r>
              <a:rPr lang="en-US" sz="3200" dirty="0" err="1" smtClean="0">
                <a:solidFill>
                  <a:schemeClr val="tx1"/>
                </a:solidFill>
                <a:latin typeface="Verdana" pitchFamily="-111" charset="0"/>
                <a:ea typeface="ＭＳ Ｐゴシック" pitchFamily="-111" charset="-128"/>
                <a:cs typeface="ＭＳ Ｐゴシック" pitchFamily="-111" charset="-128"/>
              </a:rPr>
              <a:t>input.gcadj</a:t>
            </a:r>
            <a:endParaRPr lang="en-US" sz="3200" dirty="0">
              <a:solidFill>
                <a:schemeClr val="tx1"/>
              </a:solidFill>
              <a:latin typeface="Verdana" pitchFamily="-111" charset="0"/>
              <a:ea typeface="ＭＳ Ｐゴシック" pitchFamily="-111" charset="-128"/>
              <a:cs typeface="ＭＳ Ｐゴシック" pitchFamily="-111" charset="-128"/>
            </a:endParaRPr>
          </a:p>
        </p:txBody>
      </p:sp>
      <p:pic>
        <p:nvPicPr>
          <p:cNvPr id="4" name="Picture 3" descr="Screen shot 2011-05-04 at 9.44.15 A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7730" y="2820670"/>
            <a:ext cx="6210300" cy="38989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64160" y="1016000"/>
            <a:ext cx="8985302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What are we calculating the gradient of?</a:t>
            </a:r>
          </a:p>
          <a:p>
            <a:r>
              <a:rPr lang="en-US" dirty="0" smtClean="0"/>
              <a:t>For optimization (L4DVAR = T), cost function ~ </a:t>
            </a:r>
            <a:r>
              <a:rPr lang="en-US" dirty="0" err="1" smtClean="0"/>
              <a:t>obs</a:t>
            </a:r>
            <a:r>
              <a:rPr lang="en-US" dirty="0" smtClean="0"/>
              <a:t>-mod</a:t>
            </a:r>
          </a:p>
          <a:p>
            <a:r>
              <a:rPr lang="en-US" dirty="0" smtClean="0"/>
              <a:t>For sensitivity of pseudo </a:t>
            </a:r>
            <a:r>
              <a:rPr lang="en-US" dirty="0" err="1" smtClean="0"/>
              <a:t>obs</a:t>
            </a:r>
            <a:r>
              <a:rPr lang="en-US" dirty="0" smtClean="0"/>
              <a:t>, define the cost function</a:t>
            </a:r>
          </a:p>
          <a:p>
            <a:r>
              <a:rPr lang="en-US" dirty="0" smtClean="0"/>
              <a:t>in the following menu: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81000" y="127000"/>
            <a:ext cx="8458200" cy="762000"/>
          </a:xfrm>
          <a:prstGeom prst="rect">
            <a:avLst/>
          </a:prstGeom>
          <a:noFill/>
          <a:ln w="34925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>
              <a:defRPr/>
            </a:pPr>
            <a:r>
              <a:rPr lang="en-US" sz="3200" dirty="0" smtClean="0">
                <a:solidFill>
                  <a:schemeClr val="tx1"/>
                </a:solidFill>
                <a:latin typeface="Verdana" pitchFamily="-111" charset="0"/>
                <a:ea typeface="ＭＳ Ｐゴシック" pitchFamily="-111" charset="-128"/>
                <a:cs typeface="ＭＳ Ｐゴシック" pitchFamily="-111" charset="-128"/>
              </a:rPr>
              <a:t>Resources</a:t>
            </a:r>
            <a:endParaRPr lang="en-US" sz="3200" dirty="0">
              <a:solidFill>
                <a:schemeClr val="tx1"/>
              </a:solidFill>
              <a:latin typeface="Verdana" pitchFamily="-111" charset="0"/>
              <a:ea typeface="ＭＳ Ｐゴシック" pitchFamily="-111" charset="-128"/>
              <a:cs typeface="ＭＳ Ｐゴシック" pitchFamily="-111" charset="-128"/>
            </a:endParaRPr>
          </a:p>
        </p:txBody>
      </p:sp>
      <p:sp>
        <p:nvSpPr>
          <p:cNvPr id="30723" name="TextBox 5"/>
          <p:cNvSpPr txBox="1">
            <a:spLocks noChangeArrowheads="1"/>
          </p:cNvSpPr>
          <p:nvPr/>
        </p:nvSpPr>
        <p:spPr bwMode="auto">
          <a:xfrm>
            <a:off x="218440" y="970280"/>
            <a:ext cx="8305800" cy="6524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2200" dirty="0" smtClean="0">
                <a:latin typeface="Calibri" charset="0"/>
              </a:rPr>
              <a:t>GEOS-</a:t>
            </a:r>
            <a:r>
              <a:rPr lang="en-US" sz="2200" dirty="0" err="1" smtClean="0">
                <a:latin typeface="Calibri" charset="0"/>
              </a:rPr>
              <a:t>Chem</a:t>
            </a:r>
            <a:r>
              <a:rPr lang="en-US" sz="2200" dirty="0" smtClean="0">
                <a:latin typeface="Calibri" charset="0"/>
              </a:rPr>
              <a:t> </a:t>
            </a:r>
            <a:r>
              <a:rPr lang="en-US" sz="2200" dirty="0" err="1" smtClean="0">
                <a:latin typeface="Calibri" charset="0"/>
              </a:rPr>
              <a:t>adjoint</a:t>
            </a:r>
            <a:r>
              <a:rPr lang="en-US" sz="2200" dirty="0" smtClean="0">
                <a:latin typeface="Calibri" charset="0"/>
              </a:rPr>
              <a:t> and data assimilation working group </a:t>
            </a:r>
            <a:r>
              <a:rPr lang="en-US" sz="2200" dirty="0" err="1" smtClean="0">
                <a:latin typeface="Calibri" charset="0"/>
              </a:rPr>
              <a:t>wiki</a:t>
            </a:r>
            <a:r>
              <a:rPr lang="en-US" sz="2200" dirty="0" smtClean="0">
                <a:latin typeface="Calibri" charset="0"/>
              </a:rPr>
              <a:t>:</a:t>
            </a:r>
          </a:p>
          <a:p>
            <a:r>
              <a:rPr lang="en-US" sz="2200" dirty="0" smtClean="0">
                <a:latin typeface="Calibri" charset="0"/>
              </a:rPr>
              <a:t>	</a:t>
            </a:r>
            <a:r>
              <a:rPr lang="en-US" sz="2200" dirty="0" err="1" smtClean="0">
                <a:latin typeface="Calibri" charset="0"/>
              </a:rPr>
              <a:t>google</a:t>
            </a:r>
            <a:r>
              <a:rPr lang="en-US" sz="2200" dirty="0" smtClean="0">
                <a:latin typeface="Calibri" charset="0"/>
              </a:rPr>
              <a:t> “</a:t>
            </a:r>
            <a:r>
              <a:rPr lang="en-US" sz="2200" dirty="0" err="1" smtClean="0">
                <a:latin typeface="Calibri" charset="0"/>
              </a:rPr>
              <a:t>geos</a:t>
            </a:r>
            <a:r>
              <a:rPr lang="en-US" sz="2200" dirty="0" smtClean="0">
                <a:latin typeface="Calibri" charset="0"/>
              </a:rPr>
              <a:t> </a:t>
            </a:r>
            <a:r>
              <a:rPr lang="en-US" sz="2200" dirty="0" err="1" smtClean="0">
                <a:latin typeface="Calibri" charset="0"/>
              </a:rPr>
              <a:t>chem</a:t>
            </a:r>
            <a:r>
              <a:rPr lang="en-US" sz="2200" dirty="0" smtClean="0">
                <a:latin typeface="Calibri" charset="0"/>
              </a:rPr>
              <a:t> </a:t>
            </a:r>
            <a:r>
              <a:rPr lang="en-US" sz="2200" dirty="0" err="1" smtClean="0">
                <a:latin typeface="Calibri" charset="0"/>
              </a:rPr>
              <a:t>adjoint</a:t>
            </a:r>
            <a:r>
              <a:rPr lang="en-US" sz="2200" dirty="0" smtClean="0">
                <a:latin typeface="Calibri" charset="0"/>
              </a:rPr>
              <a:t>”</a:t>
            </a:r>
          </a:p>
          <a:p>
            <a:endParaRPr lang="en-US" sz="2200" dirty="0" smtClean="0">
              <a:latin typeface="Calibri" charset="0"/>
            </a:endParaRPr>
          </a:p>
          <a:p>
            <a:r>
              <a:rPr lang="en-US" sz="2200" dirty="0" smtClean="0">
                <a:latin typeface="Calibri" charset="0"/>
              </a:rPr>
              <a:t>GEOS-</a:t>
            </a:r>
            <a:r>
              <a:rPr lang="en-US" sz="2200" dirty="0" err="1" smtClean="0">
                <a:latin typeface="Calibri" charset="0"/>
              </a:rPr>
              <a:t>Chem</a:t>
            </a:r>
            <a:r>
              <a:rPr lang="en-US" sz="2200" dirty="0" smtClean="0">
                <a:latin typeface="Calibri" charset="0"/>
              </a:rPr>
              <a:t> </a:t>
            </a:r>
            <a:r>
              <a:rPr lang="en-US" sz="2200" dirty="0" err="1" smtClean="0">
                <a:latin typeface="Calibri" charset="0"/>
              </a:rPr>
              <a:t>adjoint</a:t>
            </a:r>
            <a:r>
              <a:rPr lang="en-US" sz="2200" dirty="0" smtClean="0">
                <a:latin typeface="Calibri" charset="0"/>
              </a:rPr>
              <a:t> mailing list:</a:t>
            </a:r>
          </a:p>
          <a:p>
            <a:r>
              <a:rPr lang="en-US" sz="2200" dirty="0" smtClean="0">
                <a:latin typeface="Calibri" charset="0"/>
              </a:rPr>
              <a:t>	subscribe by email to </a:t>
            </a:r>
            <a:r>
              <a:rPr lang="en-US" sz="2200" dirty="0" smtClean="0">
                <a:latin typeface="Calibri" charset="0"/>
                <a:hlinkClick r:id="rId2"/>
              </a:rPr>
              <a:t>geos-chem-adjoint-join@seas.harvard.edu</a:t>
            </a:r>
            <a:endParaRPr lang="en-US" sz="2200" dirty="0" smtClean="0">
              <a:latin typeface="Calibri" charset="0"/>
            </a:endParaRPr>
          </a:p>
          <a:p>
            <a:endParaRPr lang="en-US" sz="2200" dirty="0" smtClean="0">
              <a:latin typeface="Calibri" charset="0"/>
            </a:endParaRPr>
          </a:p>
          <a:p>
            <a:r>
              <a:rPr lang="en-US" sz="2200" dirty="0" smtClean="0">
                <a:latin typeface="Calibri" charset="0"/>
              </a:rPr>
              <a:t>GEOS-</a:t>
            </a:r>
            <a:r>
              <a:rPr lang="en-US" sz="2200" dirty="0" err="1" smtClean="0">
                <a:latin typeface="Calibri" charset="0"/>
              </a:rPr>
              <a:t>Chem</a:t>
            </a:r>
            <a:r>
              <a:rPr lang="en-US" sz="2200" dirty="0" smtClean="0">
                <a:latin typeface="Calibri" charset="0"/>
              </a:rPr>
              <a:t> </a:t>
            </a:r>
            <a:r>
              <a:rPr lang="en-US" sz="2200" dirty="0" err="1" smtClean="0">
                <a:latin typeface="Calibri" charset="0"/>
              </a:rPr>
              <a:t>adjoint</a:t>
            </a:r>
            <a:r>
              <a:rPr lang="en-US" sz="2200" dirty="0" smtClean="0">
                <a:latin typeface="Calibri" charset="0"/>
              </a:rPr>
              <a:t> manual:</a:t>
            </a:r>
          </a:p>
          <a:p>
            <a:r>
              <a:rPr lang="en-US" sz="2200" dirty="0" smtClean="0">
                <a:latin typeface="Calibri" charset="0"/>
              </a:rPr>
              <a:t>	</a:t>
            </a:r>
            <a:r>
              <a:rPr lang="en-US" sz="2200" dirty="0" smtClean="0">
                <a:latin typeface="Calibri" charset="0"/>
                <a:hlinkClick r:id="rId3"/>
              </a:rPr>
              <a:t>http://adjoint.colorado.edu/~daven/gcadj_std/GC_adj_man.pdf</a:t>
            </a:r>
            <a:endParaRPr lang="en-US" sz="2200" dirty="0" smtClean="0">
              <a:latin typeface="Calibri" charset="0"/>
            </a:endParaRPr>
          </a:p>
          <a:p>
            <a:endParaRPr lang="en-US" sz="2200" dirty="0" smtClean="0">
              <a:latin typeface="Calibri" charset="0"/>
            </a:endParaRPr>
          </a:p>
          <a:p>
            <a:r>
              <a:rPr lang="en-US" sz="2200" dirty="0" smtClean="0">
                <a:latin typeface="Calibri" charset="0"/>
              </a:rPr>
              <a:t>GEOS-</a:t>
            </a:r>
            <a:r>
              <a:rPr lang="en-US" sz="2200" dirty="0" err="1" smtClean="0">
                <a:latin typeface="Calibri" charset="0"/>
              </a:rPr>
              <a:t>Chem</a:t>
            </a:r>
            <a:r>
              <a:rPr lang="en-US" sz="2200" dirty="0" smtClean="0">
                <a:latin typeface="Calibri" charset="0"/>
              </a:rPr>
              <a:t> </a:t>
            </a:r>
            <a:r>
              <a:rPr lang="en-US" sz="2200" dirty="0" err="1" smtClean="0">
                <a:latin typeface="Calibri" charset="0"/>
              </a:rPr>
              <a:t>adjoint</a:t>
            </a:r>
            <a:r>
              <a:rPr lang="en-US" sz="2200" dirty="0" smtClean="0">
                <a:latin typeface="Calibri" charset="0"/>
              </a:rPr>
              <a:t> code flowchart:</a:t>
            </a:r>
          </a:p>
          <a:p>
            <a:r>
              <a:rPr lang="en-US" sz="2200" dirty="0" smtClean="0">
                <a:latin typeface="Calibri" charset="0"/>
              </a:rPr>
              <a:t>	</a:t>
            </a:r>
            <a:r>
              <a:rPr lang="en-US" sz="2200" dirty="0" smtClean="0">
                <a:latin typeface="Calibri" charset="0"/>
                <a:hlinkClick r:id="rId4"/>
              </a:rPr>
              <a:t>http://adjoint.colorado.edu/~daven/gcadj_std/flowchart.pdf</a:t>
            </a:r>
            <a:endParaRPr lang="en-US" sz="2200" dirty="0" smtClean="0">
              <a:latin typeface="Calibri" charset="0"/>
            </a:endParaRPr>
          </a:p>
          <a:p>
            <a:endParaRPr lang="en-US" sz="2200" dirty="0" smtClean="0">
              <a:latin typeface="Calibri" charset="0"/>
            </a:endParaRPr>
          </a:p>
          <a:p>
            <a:r>
              <a:rPr lang="en-US" sz="2200" dirty="0" smtClean="0">
                <a:solidFill>
                  <a:srgbClr val="FF0000"/>
                </a:solidFill>
                <a:latin typeface="Calibri" charset="0"/>
              </a:rPr>
              <a:t>Adjoint modeling papers, theoretical background, this </a:t>
            </a:r>
            <a:r>
              <a:rPr lang="en-US" sz="2200" dirty="0" err="1" smtClean="0">
                <a:solidFill>
                  <a:srgbClr val="FF0000"/>
                </a:solidFill>
                <a:latin typeface="Calibri" charset="0"/>
              </a:rPr>
              <a:t>ppt</a:t>
            </a:r>
            <a:endParaRPr lang="en-US" sz="2200" dirty="0" smtClean="0">
              <a:solidFill>
                <a:srgbClr val="FF0000"/>
              </a:solidFill>
              <a:latin typeface="Calibri" charset="0"/>
            </a:endParaRPr>
          </a:p>
          <a:p>
            <a:r>
              <a:rPr lang="en-US" sz="2200" dirty="0" smtClean="0">
                <a:latin typeface="Calibri" charset="0"/>
              </a:rPr>
              <a:t>	</a:t>
            </a:r>
            <a:r>
              <a:rPr lang="en-US" sz="2200" dirty="0" smtClean="0">
                <a:latin typeface="Calibri" charset="0"/>
                <a:hlinkClick r:id="rId5"/>
              </a:rPr>
              <a:t>http://adjoint.colorado.edu/~daven/gcadj_std/adj_articles.tar.gz</a:t>
            </a:r>
            <a:endParaRPr lang="en-US" sz="2200" dirty="0" smtClean="0">
              <a:latin typeface="Calibri" charset="0"/>
            </a:endParaRPr>
          </a:p>
          <a:p>
            <a:endParaRPr lang="en-US" sz="2200" dirty="0" smtClean="0">
              <a:latin typeface="Calibri" charset="0"/>
            </a:endParaRPr>
          </a:p>
          <a:p>
            <a:r>
              <a:rPr lang="en-US" sz="2200" dirty="0" smtClean="0">
                <a:latin typeface="Calibri" charset="0"/>
              </a:rPr>
              <a:t>Some additional tools for plotting and analysis:</a:t>
            </a:r>
          </a:p>
          <a:p>
            <a:r>
              <a:rPr lang="en-US" sz="2000" dirty="0" smtClean="0"/>
              <a:t>	</a:t>
            </a:r>
            <a:r>
              <a:rPr lang="en-US" sz="2000" dirty="0" smtClean="0">
                <a:latin typeface="Calibri" charset="0"/>
                <a:hlinkClick r:id="rId5"/>
              </a:rPr>
              <a:t>http://adjoint.colorado.edu/~daven/gcadj_std/tools.tar.gz</a:t>
            </a:r>
            <a:endParaRPr lang="en-US" sz="2200" dirty="0" smtClean="0">
              <a:latin typeface="Calibri" charset="0"/>
            </a:endParaRPr>
          </a:p>
          <a:p>
            <a:r>
              <a:rPr lang="en-US" sz="2200" dirty="0">
                <a:latin typeface="Calibri" charset="0"/>
              </a:rPr>
              <a:t>	</a:t>
            </a:r>
            <a:endParaRPr lang="en-US" sz="2200" dirty="0" smtClean="0">
              <a:latin typeface="Calibri" charset="0"/>
            </a:endParaRPr>
          </a:p>
          <a:p>
            <a:endParaRPr lang="en-US" sz="2200" dirty="0" smtClean="0">
              <a:latin typeface="Calibri" charset="0"/>
            </a:endParaRPr>
          </a:p>
          <a:p>
            <a:endParaRPr lang="en-US" sz="2200" dirty="0" smtClean="0">
              <a:latin typeface="Calibri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81000" y="127000"/>
            <a:ext cx="8458200" cy="762000"/>
          </a:xfrm>
          <a:prstGeom prst="rect">
            <a:avLst/>
          </a:prstGeom>
          <a:noFill/>
          <a:ln w="34925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>
              <a:defRPr/>
            </a:pPr>
            <a:r>
              <a:rPr lang="en-US" sz="3200" dirty="0" smtClean="0">
                <a:solidFill>
                  <a:schemeClr val="tx1"/>
                </a:solidFill>
                <a:latin typeface="Verdana" pitchFamily="-111" charset="0"/>
                <a:ea typeface="ＭＳ Ｐゴシック" pitchFamily="-111" charset="-128"/>
                <a:cs typeface="ＭＳ Ｐゴシック" pitchFamily="-111" charset="-128"/>
              </a:rPr>
              <a:t>GEOS-</a:t>
            </a:r>
            <a:r>
              <a:rPr lang="en-US" sz="3200" dirty="0" err="1" smtClean="0">
                <a:solidFill>
                  <a:schemeClr val="tx1"/>
                </a:solidFill>
                <a:latin typeface="Verdana" pitchFamily="-111" charset="0"/>
                <a:ea typeface="ＭＳ Ｐゴシック" pitchFamily="-111" charset="-128"/>
                <a:cs typeface="ＭＳ Ｐゴシック" pitchFamily="-111" charset="-128"/>
              </a:rPr>
              <a:t>Chem</a:t>
            </a:r>
            <a:r>
              <a:rPr lang="en-US" sz="3200" dirty="0" smtClean="0">
                <a:solidFill>
                  <a:schemeClr val="tx1"/>
                </a:solidFill>
                <a:latin typeface="Verdana" pitchFamily="-111" charset="0"/>
                <a:ea typeface="ＭＳ Ｐゴシック" pitchFamily="-111" charset="-128"/>
                <a:cs typeface="ＭＳ Ｐゴシック" pitchFamily="-111" charset="-128"/>
              </a:rPr>
              <a:t> </a:t>
            </a:r>
            <a:r>
              <a:rPr lang="en-US" sz="3200" dirty="0" err="1" smtClean="0">
                <a:solidFill>
                  <a:schemeClr val="tx1"/>
                </a:solidFill>
                <a:latin typeface="Verdana" pitchFamily="-111" charset="0"/>
                <a:ea typeface="ＭＳ Ｐゴシック" pitchFamily="-111" charset="-128"/>
                <a:cs typeface="ＭＳ Ｐゴシック" pitchFamily="-111" charset="-128"/>
              </a:rPr>
              <a:t>adjoint</a:t>
            </a:r>
            <a:r>
              <a:rPr lang="en-US" sz="3200" dirty="0" smtClean="0">
                <a:solidFill>
                  <a:schemeClr val="tx1"/>
                </a:solidFill>
                <a:latin typeface="Verdana" pitchFamily="-111" charset="0"/>
                <a:ea typeface="ＭＳ Ｐゴシック" pitchFamily="-111" charset="-128"/>
                <a:cs typeface="ＭＳ Ｐゴシック" pitchFamily="-111" charset="-128"/>
              </a:rPr>
              <a:t> model: </a:t>
            </a:r>
            <a:r>
              <a:rPr lang="en-US" sz="3200" dirty="0" err="1" smtClean="0">
                <a:solidFill>
                  <a:schemeClr val="tx1"/>
                </a:solidFill>
                <a:latin typeface="Verdana" pitchFamily="-111" charset="0"/>
                <a:ea typeface="ＭＳ Ｐゴシック" pitchFamily="-111" charset="-128"/>
                <a:cs typeface="ＭＳ Ｐゴシック" pitchFamily="-111" charset="-128"/>
              </a:rPr>
              <a:t>input.gcadj</a:t>
            </a:r>
            <a:endParaRPr lang="en-US" sz="3200" dirty="0">
              <a:solidFill>
                <a:schemeClr val="tx1"/>
              </a:solidFill>
              <a:latin typeface="Verdana" pitchFamily="-111" charset="0"/>
              <a:ea typeface="ＭＳ Ｐゴシック" pitchFamily="-111" charset="-128"/>
              <a:cs typeface="ＭＳ Ｐゴシック" pitchFamily="-111" charset="-128"/>
            </a:endParaRPr>
          </a:p>
        </p:txBody>
      </p:sp>
      <p:pic>
        <p:nvPicPr>
          <p:cNvPr id="4" name="Picture 3" descr="Screen shot 2011-05-04 at 9.50.19 A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4830" y="2232660"/>
            <a:ext cx="4762500" cy="38354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75920" y="1341120"/>
            <a:ext cx="560396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Adjusting the finite difference test: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81000" y="127000"/>
            <a:ext cx="8458200" cy="762000"/>
          </a:xfrm>
          <a:prstGeom prst="rect">
            <a:avLst/>
          </a:prstGeom>
          <a:noFill/>
          <a:ln w="34925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>
              <a:defRPr/>
            </a:pPr>
            <a:r>
              <a:rPr lang="en-US" sz="3200" dirty="0" smtClean="0">
                <a:solidFill>
                  <a:schemeClr val="tx1"/>
                </a:solidFill>
                <a:latin typeface="Verdana" pitchFamily="-111" charset="0"/>
                <a:ea typeface="ＭＳ Ｐゴシック" pitchFamily="-111" charset="-128"/>
                <a:cs typeface="ＭＳ Ｐゴシック" pitchFamily="-111" charset="-128"/>
              </a:rPr>
              <a:t>GEOS-</a:t>
            </a:r>
            <a:r>
              <a:rPr lang="en-US" sz="3200" dirty="0" err="1" smtClean="0">
                <a:solidFill>
                  <a:schemeClr val="tx1"/>
                </a:solidFill>
                <a:latin typeface="Verdana" pitchFamily="-111" charset="0"/>
                <a:ea typeface="ＭＳ Ｐゴシック" pitchFamily="-111" charset="-128"/>
                <a:cs typeface="ＭＳ Ｐゴシック" pitchFamily="-111" charset="-128"/>
              </a:rPr>
              <a:t>Chem</a:t>
            </a:r>
            <a:r>
              <a:rPr lang="en-US" sz="3200" dirty="0" smtClean="0">
                <a:solidFill>
                  <a:schemeClr val="tx1"/>
                </a:solidFill>
                <a:latin typeface="Verdana" pitchFamily="-111" charset="0"/>
                <a:ea typeface="ＭＳ Ｐゴシック" pitchFamily="-111" charset="-128"/>
                <a:cs typeface="ＭＳ Ｐゴシック" pitchFamily="-111" charset="-128"/>
              </a:rPr>
              <a:t> </a:t>
            </a:r>
            <a:r>
              <a:rPr lang="en-US" sz="3200" dirty="0" err="1" smtClean="0">
                <a:solidFill>
                  <a:schemeClr val="tx1"/>
                </a:solidFill>
                <a:latin typeface="Verdana" pitchFamily="-111" charset="0"/>
                <a:ea typeface="ＭＳ Ｐゴシック" pitchFamily="-111" charset="-128"/>
                <a:cs typeface="ＭＳ Ｐゴシック" pitchFamily="-111" charset="-128"/>
              </a:rPr>
              <a:t>adjoint</a:t>
            </a:r>
            <a:r>
              <a:rPr lang="en-US" sz="3200" dirty="0" smtClean="0">
                <a:solidFill>
                  <a:schemeClr val="tx1"/>
                </a:solidFill>
                <a:latin typeface="Verdana" pitchFamily="-111" charset="0"/>
                <a:ea typeface="ＭＳ Ｐゴシック" pitchFamily="-111" charset="-128"/>
                <a:cs typeface="ＭＳ Ｐゴシック" pitchFamily="-111" charset="-128"/>
              </a:rPr>
              <a:t> model: </a:t>
            </a:r>
            <a:r>
              <a:rPr lang="en-US" sz="3200" dirty="0" err="1" smtClean="0">
                <a:solidFill>
                  <a:schemeClr val="tx1"/>
                </a:solidFill>
                <a:latin typeface="Verdana" pitchFamily="-111" charset="0"/>
                <a:ea typeface="ＭＳ Ｐゴシック" pitchFamily="-111" charset="-128"/>
                <a:cs typeface="ＭＳ Ｐゴシック" pitchFamily="-111" charset="-128"/>
              </a:rPr>
              <a:t>input.gcadj</a:t>
            </a:r>
            <a:endParaRPr lang="en-US" sz="3200" dirty="0">
              <a:solidFill>
                <a:schemeClr val="tx1"/>
              </a:solidFill>
              <a:latin typeface="Verdana" pitchFamily="-111" charset="0"/>
              <a:ea typeface="ＭＳ Ｐゴシック" pitchFamily="-111" charset="-128"/>
              <a:cs typeface="ＭＳ Ｐゴシック" pitchFamily="-111" charset="-128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75920" y="1341120"/>
            <a:ext cx="466380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Other </a:t>
            </a:r>
            <a:r>
              <a:rPr lang="en-US" dirty="0" err="1" smtClean="0"/>
              <a:t>adjoint</a:t>
            </a:r>
            <a:r>
              <a:rPr lang="en-US" dirty="0" smtClean="0"/>
              <a:t> model options:</a:t>
            </a:r>
            <a:endParaRPr lang="en-US" dirty="0"/>
          </a:p>
        </p:txBody>
      </p:sp>
      <p:pic>
        <p:nvPicPr>
          <p:cNvPr id="6" name="Picture 5" descr="Screen shot 2011-05-04 at 10.19.57 A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9609" y="2219960"/>
            <a:ext cx="4943695" cy="28803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81000" y="127000"/>
            <a:ext cx="8458200" cy="762000"/>
          </a:xfrm>
          <a:prstGeom prst="rect">
            <a:avLst/>
          </a:prstGeom>
          <a:noFill/>
          <a:ln w="34925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>
              <a:defRPr/>
            </a:pPr>
            <a:r>
              <a:rPr lang="en-US" sz="3000" dirty="0" smtClean="0">
                <a:solidFill>
                  <a:schemeClr val="tx1"/>
                </a:solidFill>
                <a:latin typeface="Verdana" pitchFamily="-111" charset="0"/>
                <a:ea typeface="ＭＳ Ｐゴシック" pitchFamily="-111" charset="-128"/>
                <a:cs typeface="ＭＳ Ｐゴシック" pitchFamily="-111" charset="-128"/>
              </a:rPr>
              <a:t>GEOS-</a:t>
            </a:r>
            <a:r>
              <a:rPr lang="en-US" sz="3000" dirty="0" err="1" smtClean="0">
                <a:solidFill>
                  <a:schemeClr val="tx1"/>
                </a:solidFill>
                <a:latin typeface="Verdana" pitchFamily="-111" charset="0"/>
                <a:ea typeface="ＭＳ Ｐゴシック" pitchFamily="-111" charset="-128"/>
                <a:cs typeface="ＭＳ Ｐゴシック" pitchFamily="-111" charset="-128"/>
              </a:rPr>
              <a:t>Chem</a:t>
            </a:r>
            <a:r>
              <a:rPr lang="en-US" sz="3000" dirty="0" smtClean="0">
                <a:solidFill>
                  <a:schemeClr val="tx1"/>
                </a:solidFill>
                <a:latin typeface="Verdana" pitchFamily="-111" charset="0"/>
                <a:ea typeface="ＭＳ Ｐゴシック" pitchFamily="-111" charset="-128"/>
                <a:cs typeface="ＭＳ Ｐゴシック" pitchFamily="-111" charset="-128"/>
              </a:rPr>
              <a:t> </a:t>
            </a:r>
            <a:r>
              <a:rPr lang="en-US" sz="3000" dirty="0" err="1" smtClean="0">
                <a:solidFill>
                  <a:schemeClr val="tx1"/>
                </a:solidFill>
                <a:latin typeface="Verdana" pitchFamily="-111" charset="0"/>
                <a:ea typeface="ＭＳ Ｐゴシック" pitchFamily="-111" charset="-128"/>
                <a:cs typeface="ＭＳ Ｐゴシック" pitchFamily="-111" charset="-128"/>
              </a:rPr>
              <a:t>adjoint</a:t>
            </a:r>
            <a:r>
              <a:rPr lang="en-US" sz="3000" dirty="0" smtClean="0">
                <a:solidFill>
                  <a:schemeClr val="tx1"/>
                </a:solidFill>
                <a:latin typeface="Verdana" pitchFamily="-111" charset="0"/>
                <a:ea typeface="ＭＳ Ｐゴシック" pitchFamily="-111" charset="-128"/>
                <a:cs typeface="ＭＳ Ｐゴシック" pitchFamily="-111" charset="-128"/>
              </a:rPr>
              <a:t> model: </a:t>
            </a:r>
            <a:r>
              <a:rPr lang="en-US" sz="3000" dirty="0" err="1" smtClean="0">
                <a:solidFill>
                  <a:schemeClr val="tx1"/>
                </a:solidFill>
                <a:latin typeface="Verdana" pitchFamily="-111" charset="0"/>
                <a:ea typeface="ＭＳ Ｐゴシック" pitchFamily="-111" charset="-128"/>
                <a:cs typeface="ＭＳ Ｐゴシック" pitchFamily="-111" charset="-128"/>
              </a:rPr>
              <a:t>define_adj.h</a:t>
            </a:r>
            <a:endParaRPr lang="en-US" sz="3000" dirty="0">
              <a:solidFill>
                <a:schemeClr val="tx1"/>
              </a:solidFill>
              <a:latin typeface="Verdana" pitchFamily="-111" charset="0"/>
              <a:ea typeface="ＭＳ Ｐゴシック" pitchFamily="-111" charset="-128"/>
              <a:cs typeface="ＭＳ Ｐゴシック" pitchFamily="-111" charset="-128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04800" y="1239520"/>
            <a:ext cx="655675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For turning on/off observation operators: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406400" y="3068320"/>
            <a:ext cx="334658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 few other options:</a:t>
            </a:r>
            <a:endParaRPr lang="en-US" dirty="0"/>
          </a:p>
        </p:txBody>
      </p:sp>
      <p:pic>
        <p:nvPicPr>
          <p:cNvPr id="10" name="Picture 9" descr="Screen shot 2011-05-04 at 3.22.18 P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59509" y="1842770"/>
            <a:ext cx="4747763" cy="971550"/>
          </a:xfrm>
          <a:prstGeom prst="rect">
            <a:avLst/>
          </a:prstGeom>
        </p:spPr>
      </p:pic>
      <p:pic>
        <p:nvPicPr>
          <p:cNvPr id="11" name="Picture 10" descr="Screen shot 2011-05-04 at 3.22.46 P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0460" y="3775709"/>
            <a:ext cx="4656108" cy="108153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 txBox="1">
            <a:spLocks noChangeArrowheads="1"/>
          </p:cNvSpPr>
          <p:nvPr/>
        </p:nvSpPr>
        <p:spPr bwMode="auto">
          <a:xfrm>
            <a:off x="457200" y="2667000"/>
            <a:ext cx="8229600" cy="1143000"/>
          </a:xfrm>
          <a:prstGeom prst="rect">
            <a:avLst/>
          </a:prstGeom>
          <a:noFill/>
          <a:ln w="28575">
            <a:solidFill>
              <a:srgbClr val="1712FF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+mj-lt"/>
                <a:ea typeface="ＭＳ Ｐゴシック" charset="-128"/>
                <a:cs typeface="ＭＳ Ｐゴシック" charset="-128"/>
              </a:rPr>
              <a:t>Part IV: Output files</a:t>
            </a:r>
            <a:endParaRPr kumimoji="0" lang="en-US" sz="3200" b="0" i="0" u="none" strike="noStrike" kern="0" cap="none" spc="0" normalizeH="0" baseline="0" noProof="0" dirty="0">
              <a:ln>
                <a:noFill/>
              </a:ln>
              <a:solidFill>
                <a:srgbClr val="0000CC"/>
              </a:solidFill>
              <a:effectLst/>
              <a:uLnTx/>
              <a:uFillTx/>
              <a:latin typeface="+mj-lt"/>
              <a:ea typeface="ＭＳ Ｐゴシック" charset="-128"/>
              <a:cs typeface="ＭＳ Ｐゴシック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81000" y="127000"/>
            <a:ext cx="8458200" cy="762000"/>
          </a:xfrm>
          <a:prstGeom prst="rect">
            <a:avLst/>
          </a:prstGeom>
          <a:noFill/>
          <a:ln w="34925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>
              <a:defRPr/>
            </a:pPr>
            <a:r>
              <a:rPr lang="en-US" sz="3200" dirty="0" smtClean="0">
                <a:solidFill>
                  <a:schemeClr val="tx1"/>
                </a:solidFill>
                <a:latin typeface="Verdana" pitchFamily="-111" charset="0"/>
                <a:ea typeface="ＭＳ Ｐゴシック" pitchFamily="-111" charset="-128"/>
                <a:cs typeface="ＭＳ Ｐゴシック" pitchFamily="-111" charset="-128"/>
              </a:rPr>
              <a:t>Output files</a:t>
            </a:r>
            <a:endParaRPr lang="en-US" sz="3200" dirty="0">
              <a:solidFill>
                <a:schemeClr val="tx1"/>
              </a:solidFill>
              <a:latin typeface="Verdana" pitchFamily="-111" charset="0"/>
              <a:ea typeface="ＭＳ Ｐゴシック" pitchFamily="-111" charset="-128"/>
              <a:cs typeface="ＭＳ Ｐゴシック" pitchFamily="-111" charset="-128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55600" y="1625600"/>
            <a:ext cx="8164765" cy="415498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OptData</a:t>
            </a:r>
            <a:r>
              <a:rPr lang="en-US" dirty="0" smtClean="0"/>
              <a:t>/</a:t>
            </a:r>
          </a:p>
          <a:p>
            <a:r>
              <a:rPr lang="en-US" dirty="0" smtClean="0"/>
              <a:t>	</a:t>
            </a:r>
            <a:r>
              <a:rPr lang="en-US" dirty="0" err="1" smtClean="0"/>
              <a:t>cfn</a:t>
            </a:r>
            <a:r>
              <a:rPr lang="en-US" dirty="0" smtClean="0"/>
              <a:t>.</a:t>
            </a:r>
            <a:r>
              <a:rPr lang="en-US" dirty="0" smtClean="0"/>
              <a:t>**		: cost function</a:t>
            </a:r>
            <a:endParaRPr lang="en-US" dirty="0" smtClean="0"/>
          </a:p>
          <a:p>
            <a:r>
              <a:rPr lang="en-US" dirty="0" smtClean="0"/>
              <a:t>	</a:t>
            </a:r>
            <a:r>
              <a:rPr lang="en-US" dirty="0" err="1" smtClean="0"/>
              <a:t>gctm.gdt</a:t>
            </a:r>
            <a:r>
              <a:rPr lang="en-US" dirty="0" smtClean="0"/>
              <a:t>.</a:t>
            </a:r>
            <a:r>
              <a:rPr lang="en-US" dirty="0" smtClean="0"/>
              <a:t>**	: gradients</a:t>
            </a:r>
            <a:endParaRPr lang="en-US" dirty="0" smtClean="0"/>
          </a:p>
          <a:p>
            <a:r>
              <a:rPr lang="en-US" dirty="0" smtClean="0"/>
              <a:t>	</a:t>
            </a:r>
            <a:r>
              <a:rPr lang="en-US" dirty="0" err="1" smtClean="0"/>
              <a:t>gctm.sf</a:t>
            </a:r>
            <a:r>
              <a:rPr lang="en-US" dirty="0" smtClean="0"/>
              <a:t>.</a:t>
            </a:r>
            <a:r>
              <a:rPr lang="en-US" dirty="0" smtClean="0"/>
              <a:t>**		: scaling factors</a:t>
            </a: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err="1" smtClean="0"/>
              <a:t>diagadj</a:t>
            </a:r>
            <a:r>
              <a:rPr lang="en-US" dirty="0" smtClean="0"/>
              <a:t>/</a:t>
            </a:r>
          </a:p>
          <a:p>
            <a:r>
              <a:rPr lang="en-US" dirty="0" smtClean="0"/>
              <a:t>	</a:t>
            </a:r>
            <a:r>
              <a:rPr lang="en-US" dirty="0" err="1" smtClean="0"/>
              <a:t>gctm.adj</a:t>
            </a:r>
            <a:r>
              <a:rPr lang="en-US" dirty="0" smtClean="0"/>
              <a:t>.**</a:t>
            </a:r>
            <a:r>
              <a:rPr lang="en-US" dirty="0" smtClean="0"/>
              <a:t>*	: tracer </a:t>
            </a:r>
            <a:r>
              <a:rPr lang="en-US" dirty="0" err="1" smtClean="0"/>
              <a:t>adjoints</a:t>
            </a:r>
            <a:endParaRPr lang="en-US" dirty="0" smtClean="0"/>
          </a:p>
          <a:p>
            <a:r>
              <a:rPr lang="en-US" dirty="0" smtClean="0"/>
              <a:t>	</a:t>
            </a:r>
            <a:r>
              <a:rPr lang="en-US" dirty="0" err="1" smtClean="0"/>
              <a:t>gctm.fd</a:t>
            </a:r>
            <a:r>
              <a:rPr lang="en-US" dirty="0" smtClean="0"/>
              <a:t>.*** and </a:t>
            </a:r>
            <a:r>
              <a:rPr lang="en-US" dirty="0" err="1" smtClean="0"/>
              <a:t>gctm.fdglob</a:t>
            </a:r>
            <a:r>
              <a:rPr lang="en-US" dirty="0" smtClean="0"/>
              <a:t>.*** 	: FD tests</a:t>
            </a:r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619760" y="3383280"/>
            <a:ext cx="612514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show: </a:t>
            </a:r>
            <a:r>
              <a:rPr lang="en-US" sz="1200" dirty="0" smtClean="0"/>
              <a:t>/Users/daven/School/GEOS/Data/imprv/TES/04_2x25_multiy_reg100</a:t>
            </a:r>
          </a:p>
          <a:p>
            <a:endParaRPr lang="en-US" sz="1200" dirty="0"/>
          </a:p>
        </p:txBody>
      </p:sp>
      <p:sp>
        <p:nvSpPr>
          <p:cNvPr id="6" name="TextBox 5"/>
          <p:cNvSpPr txBox="1"/>
          <p:nvPr/>
        </p:nvSpPr>
        <p:spPr>
          <a:xfrm>
            <a:off x="741680" y="5466080"/>
            <a:ext cx="47049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show: </a:t>
            </a:r>
            <a:r>
              <a:rPr lang="en-US" sz="1200" dirty="0" smtClean="0"/>
              <a:t>/Users/daven/School/GEOS/Data/gcadj_O3_diurnal</a:t>
            </a:r>
            <a:endParaRPr lang="en-US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81000" y="127000"/>
            <a:ext cx="8458200" cy="762000"/>
          </a:xfrm>
          <a:prstGeom prst="rect">
            <a:avLst/>
          </a:prstGeom>
          <a:noFill/>
          <a:ln w="34925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>
              <a:defRPr/>
            </a:pPr>
            <a:r>
              <a:rPr lang="en-US" sz="3200" dirty="0" smtClean="0">
                <a:solidFill>
                  <a:schemeClr val="tx1"/>
                </a:solidFill>
                <a:latin typeface="Verdana" pitchFamily="-111" charset="0"/>
                <a:ea typeface="ＭＳ Ｐゴシック" pitchFamily="-111" charset="-128"/>
                <a:cs typeface="ＭＳ Ｐゴシック" pitchFamily="-111" charset="-128"/>
              </a:rPr>
              <a:t>Output files</a:t>
            </a:r>
            <a:endParaRPr lang="en-US" sz="3200" dirty="0">
              <a:solidFill>
                <a:schemeClr val="tx1"/>
              </a:solidFill>
              <a:latin typeface="Verdana" pitchFamily="-111" charset="0"/>
              <a:ea typeface="ＭＳ Ｐゴシック" pitchFamily="-111" charset="-128"/>
              <a:cs typeface="ＭＳ Ｐゴシック" pitchFamily="-111" charset="-128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55600" y="1625600"/>
            <a:ext cx="7636526" cy="30469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 smtClean="0"/>
          </a:p>
          <a:p>
            <a:r>
              <a:rPr lang="en-US" dirty="0" smtClean="0"/>
              <a:t>plus info that’s in the log file..</a:t>
            </a:r>
            <a:r>
              <a:rPr lang="en-US" dirty="0" smtClean="0"/>
              <a:t>.</a:t>
            </a:r>
          </a:p>
          <a:p>
            <a:r>
              <a:rPr lang="en-US" dirty="0" smtClean="0"/>
              <a:t>	- the amount of the cost function coming</a:t>
            </a:r>
          </a:p>
          <a:p>
            <a:r>
              <a:rPr lang="en-US" dirty="0" smtClean="0"/>
              <a:t>	from the penalty term</a:t>
            </a:r>
          </a:p>
          <a:p>
            <a:endParaRPr lang="en-US" dirty="0" smtClean="0"/>
          </a:p>
          <a:p>
            <a:r>
              <a:rPr lang="en-US" dirty="0" smtClean="0"/>
              <a:t>	- </a:t>
            </a:r>
            <a:r>
              <a:rPr lang="en-US" dirty="0" smtClean="0"/>
              <a:t>accepted iteration </a:t>
            </a:r>
            <a:r>
              <a:rPr lang="en-US" dirty="0" err="1" smtClean="0"/>
              <a:t>vs</a:t>
            </a:r>
            <a:r>
              <a:rPr lang="en-US" dirty="0" smtClean="0"/>
              <a:t> function evaluation</a:t>
            </a:r>
          </a:p>
          <a:p>
            <a:endParaRPr lang="en-US" dirty="0" smtClean="0"/>
          </a:p>
          <a:p>
            <a:r>
              <a:rPr lang="en-US" dirty="0" smtClean="0"/>
              <a:t>	- debugging output in (IFD,JFD,LFD) 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782320" y="6461760"/>
            <a:ext cx="612514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show: </a:t>
            </a:r>
            <a:r>
              <a:rPr lang="en-US" sz="1200" dirty="0" smtClean="0"/>
              <a:t>/Users/daven/School/GEOS/Data/imprv/TES/04_2x25_multiy_reg100</a:t>
            </a:r>
          </a:p>
          <a:p>
            <a:endParaRPr lang="en-US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2667000"/>
            <a:ext cx="8229600" cy="1143000"/>
          </a:xfrm>
        </p:spPr>
        <p:txBody>
          <a:bodyPr/>
          <a:lstStyle/>
          <a:p>
            <a:pPr eaLnBrk="1" hangingPunct="1"/>
            <a:r>
              <a:rPr lang="en-US" dirty="0" smtClean="0">
                <a:solidFill>
                  <a:srgbClr val="0000CC"/>
                </a:solidFill>
              </a:rPr>
              <a:t>Part V: Benchmark simulations</a:t>
            </a:r>
            <a:endParaRPr lang="en-US" sz="3200" dirty="0">
              <a:solidFill>
                <a:srgbClr val="0000C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81000" y="127000"/>
            <a:ext cx="8458200" cy="762000"/>
          </a:xfrm>
          <a:prstGeom prst="rect">
            <a:avLst/>
          </a:prstGeom>
          <a:noFill/>
          <a:ln w="34925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>
              <a:defRPr/>
            </a:pPr>
            <a:r>
              <a:rPr lang="en-US" sz="3200" dirty="0" smtClean="0">
                <a:solidFill>
                  <a:schemeClr val="tx1"/>
                </a:solidFill>
                <a:latin typeface="Verdana" pitchFamily="-111" charset="0"/>
                <a:ea typeface="ＭＳ Ｐゴシック" pitchFamily="-111" charset="-128"/>
                <a:cs typeface="ＭＳ Ｐゴシック" pitchFamily="-111" charset="-128"/>
              </a:rPr>
              <a:t>Benchmark </a:t>
            </a:r>
            <a:r>
              <a:rPr lang="en-US" sz="3200" dirty="0" smtClean="0">
                <a:solidFill>
                  <a:schemeClr val="tx1"/>
                </a:solidFill>
                <a:latin typeface="Verdana" pitchFamily="-111" charset="0"/>
                <a:ea typeface="ＭＳ Ｐゴシック" pitchFamily="-111" charset="-128"/>
                <a:cs typeface="ＭＳ Ｐゴシック" pitchFamily="-111" charset="-128"/>
              </a:rPr>
              <a:t>runs: CO initial conditions</a:t>
            </a:r>
            <a:endParaRPr lang="en-US" sz="3200" dirty="0">
              <a:solidFill>
                <a:schemeClr val="tx1"/>
              </a:solidFill>
              <a:latin typeface="Verdana" pitchFamily="-111" charset="0"/>
              <a:ea typeface="ＭＳ Ｐゴシック" pitchFamily="-111" charset="-128"/>
              <a:cs typeface="ＭＳ Ｐゴシック" pitchFamily="-111" charset="-128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35280" y="1483360"/>
            <a:ext cx="7267434" cy="1200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Pseudo </a:t>
            </a:r>
            <a:r>
              <a:rPr lang="en-US" dirty="0" err="1" smtClean="0"/>
              <a:t>obs</a:t>
            </a:r>
            <a:r>
              <a:rPr lang="en-US" dirty="0" smtClean="0"/>
              <a:t> </a:t>
            </a:r>
            <a:r>
              <a:rPr lang="en-US" dirty="0" smtClean="0"/>
              <a:t>benchmark in the geos4 directory</a:t>
            </a:r>
          </a:p>
          <a:p>
            <a:r>
              <a:rPr lang="en-US" dirty="0" smtClean="0"/>
              <a:t>	- cost function reductions</a:t>
            </a:r>
          </a:p>
          <a:p>
            <a:r>
              <a:rPr lang="en-US" dirty="0" smtClean="0"/>
              <a:t>	- scaling factor changes</a:t>
            </a:r>
          </a:p>
          <a:p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690880" y="2814320"/>
            <a:ext cx="748528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show /Users/</a:t>
            </a:r>
            <a:r>
              <a:rPr lang="en-US" sz="1000" dirty="0" err="1" smtClean="0"/>
              <a:t>daven</a:t>
            </a:r>
            <a:r>
              <a:rPr lang="en-US" sz="1000" dirty="0" smtClean="0"/>
              <a:t>/School/Seminars Talks Conferences/IGC5 2011/Henze/clinic/gcadj_std/runs/v8-02-01/geos4</a:t>
            </a:r>
            <a:endParaRPr lang="en-US" sz="1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81000" y="127000"/>
            <a:ext cx="8458200" cy="762000"/>
          </a:xfrm>
          <a:prstGeom prst="rect">
            <a:avLst/>
          </a:prstGeom>
          <a:noFill/>
          <a:ln w="34925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>
              <a:defRPr/>
            </a:pPr>
            <a:r>
              <a:rPr lang="en-US" sz="3200" dirty="0" smtClean="0">
                <a:solidFill>
                  <a:schemeClr val="tx1"/>
                </a:solidFill>
                <a:latin typeface="Verdana" pitchFamily="-111" charset="0"/>
                <a:ea typeface="ＭＳ Ｐゴシック" pitchFamily="-111" charset="-128"/>
                <a:cs typeface="ＭＳ Ｐゴシック" pitchFamily="-111" charset="-128"/>
              </a:rPr>
              <a:t>Benchmark </a:t>
            </a:r>
            <a:r>
              <a:rPr lang="en-US" sz="3200" dirty="0" smtClean="0">
                <a:solidFill>
                  <a:schemeClr val="tx1"/>
                </a:solidFill>
                <a:latin typeface="Verdana" pitchFamily="-111" charset="0"/>
                <a:ea typeface="ＭＳ Ｐゴシック" pitchFamily="-111" charset="-128"/>
                <a:cs typeface="ＭＳ Ｐゴシック" pitchFamily="-111" charset="-128"/>
              </a:rPr>
              <a:t>runs: </a:t>
            </a:r>
            <a:r>
              <a:rPr lang="en-US" sz="3200" dirty="0" err="1" smtClean="0">
                <a:solidFill>
                  <a:schemeClr val="tx1"/>
                </a:solidFill>
                <a:latin typeface="Verdana" pitchFamily="-111" charset="0"/>
                <a:ea typeface="ＭＳ Ｐゴシック" pitchFamily="-111" charset="-128"/>
                <a:cs typeface="ＭＳ Ｐゴシック" pitchFamily="-111" charset="-128"/>
              </a:rPr>
              <a:t>fullchem</a:t>
            </a:r>
            <a:r>
              <a:rPr lang="en-US" sz="3200" dirty="0" smtClean="0">
                <a:solidFill>
                  <a:schemeClr val="tx1"/>
                </a:solidFill>
                <a:latin typeface="Verdana" pitchFamily="-111" charset="0"/>
                <a:ea typeface="ＭＳ Ｐゴシック" pitchFamily="-111" charset="-128"/>
                <a:cs typeface="ＭＳ Ｐゴシック" pitchFamily="-111" charset="-128"/>
              </a:rPr>
              <a:t> FD test</a:t>
            </a:r>
            <a:endParaRPr lang="en-US" sz="3200" dirty="0">
              <a:solidFill>
                <a:schemeClr val="tx1"/>
              </a:solidFill>
              <a:latin typeface="Verdana" pitchFamily="-111" charset="0"/>
              <a:ea typeface="ＭＳ Ｐゴシック" pitchFamily="-111" charset="-128"/>
              <a:cs typeface="ＭＳ Ｐゴシック" pitchFamily="-111" charset="-128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04800" y="1493520"/>
            <a:ext cx="6692232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Finite difference </a:t>
            </a:r>
            <a:r>
              <a:rPr lang="en-US" dirty="0" smtClean="0"/>
              <a:t>benchmark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sz="1200" dirty="0" smtClean="0"/>
              <a:t>show /Users/daven/School/GEOS/Data/Benchmarks/Merged/gcadj_std_v31_presub</a:t>
            </a:r>
            <a:endParaRPr lang="en-US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6" descr="fd_validation.pdf"/>
          <p:cNvPicPr>
            <a:picLocks noChangeAspect="1"/>
          </p:cNvPicPr>
          <p:nvPr/>
        </p:nvPicPr>
        <p:blipFill>
          <a:blip r:embed="rId2"/>
          <a:srcRect t="12201" b="30145"/>
          <a:stretch>
            <a:fillRect/>
          </a:stretch>
        </p:blipFill>
        <p:spPr bwMode="auto">
          <a:xfrm>
            <a:off x="0" y="1193800"/>
            <a:ext cx="7591425" cy="566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381000" y="127000"/>
            <a:ext cx="8458200" cy="939800"/>
          </a:xfrm>
          <a:prstGeom prst="rect">
            <a:avLst/>
          </a:prstGeom>
          <a:noFill/>
          <a:ln w="34925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dirty="0">
                <a:solidFill>
                  <a:schemeClr val="tx1"/>
                </a:solidFill>
                <a:latin typeface="Verdana"/>
                <a:cs typeface="Verdana"/>
              </a:rPr>
              <a:t>Validating code</a:t>
            </a:r>
            <a:r>
              <a:rPr lang="en-US" sz="2600" dirty="0">
                <a:solidFill>
                  <a:schemeClr val="tx1"/>
                </a:solidFill>
                <a:latin typeface="Verdana"/>
                <a:cs typeface="Verdana"/>
              </a:rPr>
              <a:t> (IDL/</a:t>
            </a:r>
            <a:r>
              <a:rPr lang="en-US" sz="2600" dirty="0" err="1">
                <a:solidFill>
                  <a:schemeClr val="tx1"/>
                </a:solidFill>
                <a:latin typeface="Verdana"/>
                <a:cs typeface="Verdana"/>
              </a:rPr>
              <a:t>matlab</a:t>
            </a:r>
            <a:r>
              <a:rPr lang="en-US" sz="2600" dirty="0">
                <a:solidFill>
                  <a:schemeClr val="tx1"/>
                </a:solidFill>
                <a:latin typeface="Verdana"/>
                <a:cs typeface="Verdana"/>
              </a:rPr>
              <a:t> scripts provided)</a:t>
            </a:r>
          </a:p>
        </p:txBody>
      </p:sp>
      <p:pic>
        <p:nvPicPr>
          <p:cNvPr id="23556" name="Picture 3" descr="fd_validation.pdf"/>
          <p:cNvPicPr>
            <a:picLocks noChangeAspect="1"/>
          </p:cNvPicPr>
          <p:nvPr/>
        </p:nvPicPr>
        <p:blipFill>
          <a:blip r:embed="rId3"/>
          <a:srcRect l="16216" t="71806" r="14865"/>
          <a:stretch>
            <a:fillRect/>
          </a:stretch>
        </p:blipFill>
        <p:spPr bwMode="auto">
          <a:xfrm>
            <a:off x="4267200" y="3276600"/>
            <a:ext cx="5029200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944562"/>
          </a:xfrm>
        </p:spPr>
        <p:txBody>
          <a:bodyPr/>
          <a:lstStyle/>
          <a:p>
            <a:pPr eaLnBrk="1" hangingPunct="1"/>
            <a:r>
              <a:rPr lang="en-US" sz="2800" dirty="0">
                <a:solidFill>
                  <a:srgbClr val="A50021"/>
                </a:solidFill>
              </a:rPr>
              <a:t>What is an </a:t>
            </a:r>
            <a:r>
              <a:rPr lang="en-US" sz="2800" dirty="0" err="1">
                <a:solidFill>
                  <a:srgbClr val="A50021"/>
                </a:solidFill>
              </a:rPr>
              <a:t>adjoint</a:t>
            </a:r>
            <a:r>
              <a:rPr lang="en-US" sz="2800" dirty="0">
                <a:solidFill>
                  <a:srgbClr val="A50021"/>
                </a:solidFill>
              </a:rPr>
              <a:t> good and not good for?</a:t>
            </a:r>
          </a:p>
        </p:txBody>
      </p:sp>
      <p:sp>
        <p:nvSpPr>
          <p:cNvPr id="19459" name="Text Box 4"/>
          <p:cNvSpPr txBox="1">
            <a:spLocks noChangeArrowheads="1"/>
          </p:cNvSpPr>
          <p:nvPr/>
        </p:nvSpPr>
        <p:spPr bwMode="auto">
          <a:xfrm>
            <a:off x="1148080" y="1137920"/>
            <a:ext cx="7091680" cy="400110"/>
          </a:xfrm>
          <a:prstGeom prst="rect">
            <a:avLst/>
          </a:prstGeom>
          <a:noFill/>
          <a:ln w="31750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dirty="0" smtClean="0"/>
              <a:t>i.e., </a:t>
            </a:r>
            <a:r>
              <a:rPr lang="en-US" sz="2000" dirty="0"/>
              <a:t>what efficiency do we gain by using an </a:t>
            </a:r>
            <a:r>
              <a:rPr lang="en-US" sz="2000" dirty="0" err="1"/>
              <a:t>adjoint</a:t>
            </a:r>
            <a:endParaRPr lang="en-US" sz="2000" dirty="0"/>
          </a:p>
        </p:txBody>
      </p:sp>
      <p:sp>
        <p:nvSpPr>
          <p:cNvPr id="19460" name="Text Box 5"/>
          <p:cNvSpPr txBox="1">
            <a:spLocks noChangeArrowheads="1"/>
          </p:cNvSpPr>
          <p:nvPr/>
        </p:nvSpPr>
        <p:spPr bwMode="auto">
          <a:xfrm>
            <a:off x="2921000" y="1610360"/>
            <a:ext cx="44958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b="1" dirty="0"/>
              <a:t>1. Sensitivity studies</a:t>
            </a:r>
          </a:p>
        </p:txBody>
      </p:sp>
      <p:sp>
        <p:nvSpPr>
          <p:cNvPr id="19461" name="Text Box 6"/>
          <p:cNvSpPr txBox="1">
            <a:spLocks noChangeArrowheads="1"/>
          </p:cNvSpPr>
          <p:nvPr/>
        </p:nvSpPr>
        <p:spPr bwMode="auto">
          <a:xfrm>
            <a:off x="381000" y="2133600"/>
            <a:ext cx="411480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 dirty="0"/>
              <a:t>Sensitivity of</a:t>
            </a:r>
            <a:r>
              <a:rPr lang="en-US" sz="1400" dirty="0" smtClean="0"/>
              <a:t> small number of parameters </a:t>
            </a:r>
            <a:r>
              <a:rPr lang="en-US" sz="1400" dirty="0"/>
              <a:t>(scalar) to many parameters (vector, matrix), e.g. surface station: </a:t>
            </a:r>
            <a:r>
              <a:rPr lang="en-US" sz="1400" dirty="0" err="1"/>
              <a:t>adjoint</a:t>
            </a:r>
            <a:r>
              <a:rPr lang="en-US" sz="1400" dirty="0"/>
              <a:t> is most efficient</a:t>
            </a:r>
          </a:p>
        </p:txBody>
      </p:sp>
      <p:sp>
        <p:nvSpPr>
          <p:cNvPr id="19462" name="Text Box 7"/>
          <p:cNvSpPr txBox="1">
            <a:spLocks noChangeArrowheads="1"/>
          </p:cNvSpPr>
          <p:nvPr/>
        </p:nvSpPr>
        <p:spPr bwMode="auto">
          <a:xfrm>
            <a:off x="5029200" y="2133600"/>
            <a:ext cx="3810000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 dirty="0"/>
              <a:t>Sensitivity of many parameters to 1 or many parameters (computing full </a:t>
            </a:r>
            <a:r>
              <a:rPr lang="en-US" sz="1400" dirty="0" err="1"/>
              <a:t>Jacobian</a:t>
            </a:r>
            <a:r>
              <a:rPr lang="en-US" sz="1400" dirty="0"/>
              <a:t>): </a:t>
            </a:r>
            <a:r>
              <a:rPr lang="en-US" sz="1400" dirty="0" err="1"/>
              <a:t>adjoint</a:t>
            </a:r>
            <a:r>
              <a:rPr lang="en-US" sz="1400" dirty="0"/>
              <a:t> not more efficient</a:t>
            </a:r>
          </a:p>
        </p:txBody>
      </p:sp>
      <p:sp>
        <p:nvSpPr>
          <p:cNvPr id="19463" name="Text Box 32"/>
          <p:cNvSpPr txBox="1">
            <a:spLocks noChangeArrowheads="1"/>
          </p:cNvSpPr>
          <p:nvPr/>
        </p:nvSpPr>
        <p:spPr bwMode="auto">
          <a:xfrm>
            <a:off x="304800" y="3124200"/>
            <a:ext cx="4111322" cy="33855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sz="1600" b="1" noProof="1"/>
              <a:t>Adjoint Model</a:t>
            </a:r>
            <a:r>
              <a:rPr lang="en-US" sz="1600" b="1" dirty="0"/>
              <a:t> (receptor-oriented)</a:t>
            </a:r>
            <a:endParaRPr sz="1600" b="1" noProof="1"/>
          </a:p>
        </p:txBody>
      </p:sp>
      <p:grpSp>
        <p:nvGrpSpPr>
          <p:cNvPr id="2" name="Group 45"/>
          <p:cNvGrpSpPr>
            <a:grpSpLocks/>
          </p:cNvGrpSpPr>
          <p:nvPr/>
        </p:nvGrpSpPr>
        <p:grpSpPr bwMode="auto">
          <a:xfrm>
            <a:off x="838200" y="3505200"/>
            <a:ext cx="2698750" cy="3113088"/>
            <a:chOff x="3600" y="2256"/>
            <a:chExt cx="1700" cy="1961"/>
          </a:xfrm>
        </p:grpSpPr>
        <p:sp>
          <p:nvSpPr>
            <p:cNvPr id="19484" name="Rectangle 20"/>
            <p:cNvSpPr>
              <a:spLocks noChangeArrowheads="1"/>
            </p:cNvSpPr>
            <p:nvPr/>
          </p:nvSpPr>
          <p:spPr bwMode="auto">
            <a:xfrm>
              <a:off x="3600" y="3216"/>
              <a:ext cx="1617" cy="930"/>
            </a:xfrm>
            <a:prstGeom prst="rect">
              <a:avLst/>
            </a:prstGeom>
            <a:solidFill>
              <a:srgbClr val="FFF987"/>
            </a:solidFill>
            <a:ln w="12700">
              <a:solidFill>
                <a:srgbClr val="FFFF00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485" name="Text Box 21"/>
            <p:cNvSpPr txBox="1">
              <a:spLocks noChangeArrowheads="1"/>
            </p:cNvSpPr>
            <p:nvPr/>
          </p:nvSpPr>
          <p:spPr bwMode="auto">
            <a:xfrm>
              <a:off x="5050" y="3967"/>
              <a:ext cx="227" cy="25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eaLnBrk="0" hangingPunct="0"/>
              <a:r>
                <a:rPr sz="2000" b="1" noProof="1"/>
                <a:t>t</a:t>
              </a:r>
              <a:r>
                <a:rPr sz="2000" b="1" baseline="-25000" noProof="1"/>
                <a:t>0</a:t>
              </a:r>
              <a:endParaRPr sz="2000" b="1" noProof="1"/>
            </a:p>
          </p:txBody>
        </p:sp>
        <p:grpSp>
          <p:nvGrpSpPr>
            <p:cNvPr id="3" name="Group 22"/>
            <p:cNvGrpSpPr>
              <a:grpSpLocks/>
            </p:cNvGrpSpPr>
            <p:nvPr/>
          </p:nvGrpSpPr>
          <p:grpSpPr bwMode="auto">
            <a:xfrm>
              <a:off x="3677" y="3781"/>
              <a:ext cx="345" cy="316"/>
              <a:chOff x="1647" y="3068"/>
              <a:chExt cx="430" cy="430"/>
            </a:xfrm>
          </p:grpSpPr>
          <p:sp>
            <p:nvSpPr>
              <p:cNvPr id="19495" name="Oval 23"/>
              <p:cNvSpPr>
                <a:spLocks noChangeArrowheads="1"/>
              </p:cNvSpPr>
              <p:nvPr/>
            </p:nvSpPr>
            <p:spPr bwMode="auto">
              <a:xfrm>
                <a:off x="1798" y="3219"/>
                <a:ext cx="128" cy="128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496" name="Oval 24"/>
              <p:cNvSpPr>
                <a:spLocks noChangeArrowheads="1"/>
              </p:cNvSpPr>
              <p:nvPr/>
            </p:nvSpPr>
            <p:spPr bwMode="auto">
              <a:xfrm>
                <a:off x="1681" y="3103"/>
                <a:ext cx="362" cy="362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497" name="Oval 25"/>
              <p:cNvSpPr>
                <a:spLocks noChangeArrowheads="1"/>
              </p:cNvSpPr>
              <p:nvPr/>
            </p:nvSpPr>
            <p:spPr bwMode="auto">
              <a:xfrm>
                <a:off x="1647" y="3068"/>
                <a:ext cx="430" cy="430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498" name="Oval 26"/>
              <p:cNvSpPr>
                <a:spLocks noChangeArrowheads="1"/>
              </p:cNvSpPr>
              <p:nvPr/>
            </p:nvSpPr>
            <p:spPr bwMode="auto">
              <a:xfrm>
                <a:off x="1747" y="3168"/>
                <a:ext cx="230" cy="230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19487" name="Text Box 27"/>
            <p:cNvSpPr txBox="1">
              <a:spLocks noChangeArrowheads="1"/>
            </p:cNvSpPr>
            <p:nvPr/>
          </p:nvSpPr>
          <p:spPr bwMode="auto">
            <a:xfrm>
              <a:off x="4062" y="3887"/>
              <a:ext cx="801" cy="288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eaLnBrk="0" hangingPunct="0"/>
              <a:r>
                <a:rPr sz="1200" b="1" noProof="1"/>
                <a:t>area of </a:t>
              </a:r>
            </a:p>
            <a:p>
              <a:pPr eaLnBrk="0" hangingPunct="0"/>
              <a:r>
                <a:rPr sz="1200" b="1" noProof="1"/>
                <a:t>possible origin</a:t>
              </a:r>
              <a:endParaRPr sz="1600" b="1" noProof="1"/>
            </a:p>
          </p:txBody>
        </p:sp>
        <p:sp>
          <p:nvSpPr>
            <p:cNvPr id="19488" name="Text Box 34"/>
            <p:cNvSpPr txBox="1">
              <a:spLocks noChangeArrowheads="1"/>
            </p:cNvSpPr>
            <p:nvPr/>
          </p:nvSpPr>
          <p:spPr bwMode="auto">
            <a:xfrm>
              <a:off x="4408" y="3687"/>
              <a:ext cx="536" cy="212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eaLnBrk="0" hangingPunct="0"/>
              <a:r>
                <a:rPr lang="en-US" sz="1600" b="1">
                  <a:solidFill>
                    <a:srgbClr val="0000FF"/>
                  </a:solidFill>
                </a:rPr>
                <a:t>adjoint</a:t>
              </a:r>
              <a:endParaRPr sz="1600" b="1" noProof="1">
                <a:solidFill>
                  <a:srgbClr val="0000FF"/>
                </a:solidFill>
              </a:endParaRPr>
            </a:p>
          </p:txBody>
        </p:sp>
        <p:sp>
          <p:nvSpPr>
            <p:cNvPr id="19489" name="Line 37"/>
            <p:cNvSpPr>
              <a:spLocks noChangeShapeType="1"/>
            </p:cNvSpPr>
            <p:nvPr/>
          </p:nvSpPr>
          <p:spPr bwMode="auto">
            <a:xfrm flipV="1">
              <a:off x="4216" y="3545"/>
              <a:ext cx="539" cy="248"/>
            </a:xfrm>
            <a:prstGeom prst="line">
              <a:avLst/>
            </a:prstGeom>
            <a:noFill/>
            <a:ln w="61976">
              <a:solidFill>
                <a:srgbClr val="0000FF"/>
              </a:solidFill>
              <a:round/>
              <a:headEnd type="arrow" w="med" len="med"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490" name="Rectangle 28"/>
            <p:cNvSpPr>
              <a:spLocks noChangeArrowheads="1"/>
            </p:cNvSpPr>
            <p:nvPr/>
          </p:nvSpPr>
          <p:spPr bwMode="auto">
            <a:xfrm>
              <a:off x="3600" y="2256"/>
              <a:ext cx="1635" cy="923"/>
            </a:xfrm>
            <a:prstGeom prst="rect">
              <a:avLst/>
            </a:prstGeom>
            <a:solidFill>
              <a:srgbClr val="FFF987"/>
            </a:solidFill>
            <a:ln w="12700">
              <a:solidFill>
                <a:srgbClr val="FFFF00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491" name="Text Box 29"/>
            <p:cNvSpPr txBox="1">
              <a:spLocks noChangeArrowheads="1"/>
            </p:cNvSpPr>
            <p:nvPr/>
          </p:nvSpPr>
          <p:spPr bwMode="auto">
            <a:xfrm>
              <a:off x="5066" y="3003"/>
              <a:ext cx="234" cy="25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eaLnBrk="0" hangingPunct="0"/>
              <a:r>
                <a:rPr sz="2000" b="1" noProof="1"/>
                <a:t>t</a:t>
              </a:r>
              <a:r>
                <a:rPr sz="2000" b="1" baseline="-25000" noProof="1"/>
                <a:t>n</a:t>
              </a:r>
              <a:endParaRPr sz="2000" b="1" noProof="1"/>
            </a:p>
          </p:txBody>
        </p:sp>
        <p:sp>
          <p:nvSpPr>
            <p:cNvPr id="19492" name="Oval 30"/>
            <p:cNvSpPr>
              <a:spLocks noChangeArrowheads="1"/>
            </p:cNvSpPr>
            <p:nvPr/>
          </p:nvSpPr>
          <p:spPr bwMode="auto">
            <a:xfrm>
              <a:off x="4963" y="2361"/>
              <a:ext cx="77" cy="70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493" name="Text Box 31"/>
            <p:cNvSpPr txBox="1">
              <a:spLocks noChangeArrowheads="1"/>
            </p:cNvSpPr>
            <p:nvPr/>
          </p:nvSpPr>
          <p:spPr bwMode="auto">
            <a:xfrm>
              <a:off x="4080" y="2268"/>
              <a:ext cx="922" cy="288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eaLnBrk="0" hangingPunct="0"/>
              <a:r>
                <a:rPr lang="en-US" sz="1200" b="1"/>
                <a:t>Concentration at the receptor</a:t>
              </a:r>
              <a:endParaRPr sz="1600" b="1" noProof="1"/>
            </a:p>
          </p:txBody>
        </p:sp>
        <p:sp>
          <p:nvSpPr>
            <p:cNvPr id="19494" name="Line 38"/>
            <p:cNvSpPr>
              <a:spLocks noChangeShapeType="1"/>
            </p:cNvSpPr>
            <p:nvPr/>
          </p:nvSpPr>
          <p:spPr bwMode="auto">
            <a:xfrm flipV="1">
              <a:off x="4176" y="2592"/>
              <a:ext cx="545" cy="246"/>
            </a:xfrm>
            <a:prstGeom prst="line">
              <a:avLst/>
            </a:prstGeom>
            <a:noFill/>
            <a:ln w="61976">
              <a:solidFill>
                <a:srgbClr val="0000FF"/>
              </a:solidFill>
              <a:round/>
              <a:headEnd type="arrow" w="med" len="med"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9465" name="Rectangle 16"/>
          <p:cNvSpPr>
            <a:spLocks noChangeArrowheads="1"/>
          </p:cNvSpPr>
          <p:nvPr/>
        </p:nvSpPr>
        <p:spPr bwMode="auto">
          <a:xfrm>
            <a:off x="5486400" y="3505200"/>
            <a:ext cx="2500313" cy="1538288"/>
          </a:xfrm>
          <a:prstGeom prst="rect">
            <a:avLst/>
          </a:prstGeom>
          <a:solidFill>
            <a:srgbClr val="FFF987"/>
          </a:solidFill>
          <a:ln w="12700">
            <a:solidFill>
              <a:srgbClr val="FFFF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466" name="Text Box 17"/>
          <p:cNvSpPr txBox="1">
            <a:spLocks noChangeArrowheads="1"/>
          </p:cNvSpPr>
          <p:nvPr/>
        </p:nvSpPr>
        <p:spPr bwMode="auto">
          <a:xfrm>
            <a:off x="7720013" y="4760913"/>
            <a:ext cx="358775" cy="3968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sz="2000" b="1" noProof="1"/>
              <a:t>t</a:t>
            </a:r>
            <a:r>
              <a:rPr sz="2000" b="1" baseline="-25000" noProof="1"/>
              <a:t>0</a:t>
            </a:r>
            <a:endParaRPr sz="2000" b="1" noProof="1"/>
          </a:p>
        </p:txBody>
      </p:sp>
      <p:sp>
        <p:nvSpPr>
          <p:cNvPr id="19467" name="Oval 18"/>
          <p:cNvSpPr>
            <a:spLocks noChangeArrowheads="1"/>
          </p:cNvSpPr>
          <p:nvPr/>
        </p:nvSpPr>
        <p:spPr bwMode="auto">
          <a:xfrm>
            <a:off x="5824538" y="4733925"/>
            <a:ext cx="119062" cy="106363"/>
          </a:xfrm>
          <a:prstGeom prst="ellipse">
            <a:avLst/>
          </a:prstGeom>
          <a:solidFill>
            <a:schemeClr val="tx1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468" name="Text Box 19"/>
          <p:cNvSpPr txBox="1">
            <a:spLocks noChangeArrowheads="1"/>
          </p:cNvSpPr>
          <p:nvPr/>
        </p:nvSpPr>
        <p:spPr bwMode="auto">
          <a:xfrm>
            <a:off x="5970588" y="4724400"/>
            <a:ext cx="1362075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eaLnBrk="0" hangingPunct="0"/>
            <a:r>
              <a:rPr sz="1200" b="1" noProof="1"/>
              <a:t>Perturbation</a:t>
            </a:r>
            <a:r>
              <a:rPr lang="en-US" sz="1200" b="1"/>
              <a:t> at source region</a:t>
            </a:r>
            <a:endParaRPr sz="1600" b="1" noProof="1"/>
          </a:p>
        </p:txBody>
      </p:sp>
      <p:sp>
        <p:nvSpPr>
          <p:cNvPr id="19469" name="Text Box 33"/>
          <p:cNvSpPr txBox="1">
            <a:spLocks noChangeArrowheads="1"/>
          </p:cNvSpPr>
          <p:nvPr/>
        </p:nvSpPr>
        <p:spPr bwMode="auto">
          <a:xfrm>
            <a:off x="6618288" y="4459288"/>
            <a:ext cx="1347787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 sz="1600" b="1">
                <a:solidFill>
                  <a:srgbClr val="0000FF"/>
                </a:solidFill>
              </a:rPr>
              <a:t>Forward GC</a:t>
            </a:r>
            <a:endParaRPr sz="1600" b="1" noProof="1">
              <a:solidFill>
                <a:srgbClr val="0000FF"/>
              </a:solidFill>
            </a:endParaRPr>
          </a:p>
        </p:txBody>
      </p:sp>
      <p:sp>
        <p:nvSpPr>
          <p:cNvPr id="19470" name="Line 35"/>
          <p:cNvSpPr>
            <a:spLocks noChangeShapeType="1"/>
          </p:cNvSpPr>
          <p:nvPr/>
        </p:nvSpPr>
        <p:spPr bwMode="auto">
          <a:xfrm flipV="1">
            <a:off x="6380163" y="4194175"/>
            <a:ext cx="833437" cy="371475"/>
          </a:xfrm>
          <a:prstGeom prst="line">
            <a:avLst/>
          </a:prstGeom>
          <a:noFill/>
          <a:ln w="61976">
            <a:solidFill>
              <a:srgbClr val="0000FF"/>
            </a:solidFill>
            <a:round/>
            <a:headEnd/>
            <a:tailEnd type="arrow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4" name="Group 40"/>
          <p:cNvGrpSpPr>
            <a:grpSpLocks/>
          </p:cNvGrpSpPr>
          <p:nvPr/>
        </p:nvGrpSpPr>
        <p:grpSpPr bwMode="auto">
          <a:xfrm>
            <a:off x="5486400" y="5170488"/>
            <a:ext cx="2646363" cy="1611312"/>
            <a:chOff x="3024" y="656"/>
            <a:chExt cx="2102" cy="1354"/>
          </a:xfrm>
        </p:grpSpPr>
        <p:sp>
          <p:nvSpPr>
            <p:cNvPr id="19475" name="Rectangle 8"/>
            <p:cNvSpPr>
              <a:spLocks noChangeArrowheads="1"/>
            </p:cNvSpPr>
            <p:nvPr/>
          </p:nvSpPr>
          <p:spPr bwMode="auto">
            <a:xfrm>
              <a:off x="3024" y="656"/>
              <a:ext cx="2016" cy="1264"/>
            </a:xfrm>
            <a:prstGeom prst="rect">
              <a:avLst/>
            </a:prstGeom>
            <a:solidFill>
              <a:srgbClr val="FFF987"/>
            </a:solidFill>
            <a:ln w="12700">
              <a:solidFill>
                <a:srgbClr val="FFFF00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476" name="Text Box 9"/>
            <p:cNvSpPr txBox="1">
              <a:spLocks noChangeArrowheads="1"/>
            </p:cNvSpPr>
            <p:nvPr/>
          </p:nvSpPr>
          <p:spPr bwMode="auto">
            <a:xfrm>
              <a:off x="4832" y="1677"/>
              <a:ext cx="294" cy="333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eaLnBrk="0" hangingPunct="0"/>
              <a:r>
                <a:rPr sz="2000" b="1" noProof="1"/>
                <a:t>t</a:t>
              </a:r>
              <a:r>
                <a:rPr sz="2000" b="1" baseline="-25000" noProof="1"/>
                <a:t>n</a:t>
              </a:r>
              <a:endParaRPr sz="2000" b="1" noProof="1"/>
            </a:p>
          </p:txBody>
        </p:sp>
        <p:grpSp>
          <p:nvGrpSpPr>
            <p:cNvPr id="5" name="Group 10"/>
            <p:cNvGrpSpPr>
              <a:grpSpLocks/>
            </p:cNvGrpSpPr>
            <p:nvPr/>
          </p:nvGrpSpPr>
          <p:grpSpPr bwMode="auto">
            <a:xfrm>
              <a:off x="4504" y="754"/>
              <a:ext cx="430" cy="430"/>
              <a:chOff x="1647" y="3068"/>
              <a:chExt cx="430" cy="430"/>
            </a:xfrm>
          </p:grpSpPr>
          <p:sp>
            <p:nvSpPr>
              <p:cNvPr id="19480" name="Oval 11"/>
              <p:cNvSpPr>
                <a:spLocks noChangeArrowheads="1"/>
              </p:cNvSpPr>
              <p:nvPr/>
            </p:nvSpPr>
            <p:spPr bwMode="auto">
              <a:xfrm>
                <a:off x="1798" y="3219"/>
                <a:ext cx="128" cy="128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481" name="Oval 12"/>
              <p:cNvSpPr>
                <a:spLocks noChangeArrowheads="1"/>
              </p:cNvSpPr>
              <p:nvPr/>
            </p:nvSpPr>
            <p:spPr bwMode="auto">
              <a:xfrm>
                <a:off x="1681" y="3103"/>
                <a:ext cx="362" cy="362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482" name="Oval 13"/>
              <p:cNvSpPr>
                <a:spLocks noChangeArrowheads="1"/>
              </p:cNvSpPr>
              <p:nvPr/>
            </p:nvSpPr>
            <p:spPr bwMode="auto">
              <a:xfrm>
                <a:off x="1647" y="3068"/>
                <a:ext cx="430" cy="430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483" name="Oval 14"/>
              <p:cNvSpPr>
                <a:spLocks noChangeArrowheads="1"/>
              </p:cNvSpPr>
              <p:nvPr/>
            </p:nvSpPr>
            <p:spPr bwMode="auto">
              <a:xfrm>
                <a:off x="1747" y="3168"/>
                <a:ext cx="230" cy="230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19478" name="Text Box 15"/>
            <p:cNvSpPr txBox="1">
              <a:spLocks noChangeArrowheads="1"/>
            </p:cNvSpPr>
            <p:nvPr/>
          </p:nvSpPr>
          <p:spPr bwMode="auto">
            <a:xfrm>
              <a:off x="3638" y="768"/>
              <a:ext cx="922" cy="538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eaLnBrk="0" hangingPunct="0"/>
              <a:r>
                <a:rPr lang="en-US" sz="1200" b="1"/>
                <a:t>Changes of concentration</a:t>
              </a:r>
              <a:endParaRPr sz="1600" b="1" noProof="1"/>
            </a:p>
          </p:txBody>
        </p:sp>
        <p:sp>
          <p:nvSpPr>
            <p:cNvPr id="19479" name="Line 36"/>
            <p:cNvSpPr>
              <a:spLocks noChangeShapeType="1"/>
            </p:cNvSpPr>
            <p:nvPr/>
          </p:nvSpPr>
          <p:spPr bwMode="auto">
            <a:xfrm flipV="1">
              <a:off x="3744" y="1200"/>
              <a:ext cx="672" cy="336"/>
            </a:xfrm>
            <a:prstGeom prst="line">
              <a:avLst/>
            </a:prstGeom>
            <a:noFill/>
            <a:ln w="61976">
              <a:solidFill>
                <a:srgbClr val="0000FF"/>
              </a:solidFill>
              <a:round/>
              <a:headEnd/>
              <a:tailEnd type="arrow" w="med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9472" name="Text Box 43"/>
          <p:cNvSpPr txBox="1">
            <a:spLocks noChangeArrowheads="1"/>
          </p:cNvSpPr>
          <p:nvPr/>
        </p:nvSpPr>
        <p:spPr bwMode="auto">
          <a:xfrm>
            <a:off x="5029200" y="3124200"/>
            <a:ext cx="4027765" cy="33855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sz="1600" b="1" noProof="1"/>
              <a:t>Forward Model</a:t>
            </a:r>
            <a:r>
              <a:rPr lang="en-US" sz="1600" b="1"/>
              <a:t> (source-oriented)</a:t>
            </a:r>
            <a:endParaRPr sz="1600" b="1" noProof="1"/>
          </a:p>
        </p:txBody>
      </p:sp>
      <p:sp>
        <p:nvSpPr>
          <p:cNvPr id="19473" name="Text Box 47"/>
          <p:cNvSpPr txBox="1">
            <a:spLocks noChangeArrowheads="1"/>
          </p:cNvSpPr>
          <p:nvPr/>
        </p:nvSpPr>
        <p:spPr bwMode="auto">
          <a:xfrm>
            <a:off x="1524000" y="1600200"/>
            <a:ext cx="609600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800" dirty="0" err="1">
                <a:solidFill>
                  <a:srgbClr val="00CC00"/>
                </a:solidFill>
                <a:sym typeface="Wingdings 2" charset="2"/>
              </a:rPr>
              <a:t></a:t>
            </a:r>
            <a:endParaRPr lang="en-US" sz="4800" dirty="0">
              <a:solidFill>
                <a:srgbClr val="00CC00"/>
              </a:solidFill>
              <a:sym typeface="Wingdings 2" charset="2"/>
            </a:endParaRPr>
          </a:p>
        </p:txBody>
      </p:sp>
      <p:sp>
        <p:nvSpPr>
          <p:cNvPr id="19474" name="Text Box 48"/>
          <p:cNvSpPr txBox="1">
            <a:spLocks noChangeArrowheads="1"/>
          </p:cNvSpPr>
          <p:nvPr/>
        </p:nvSpPr>
        <p:spPr bwMode="auto">
          <a:xfrm>
            <a:off x="8153400" y="1600200"/>
            <a:ext cx="4572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400">
                <a:solidFill>
                  <a:srgbClr val="FF0000"/>
                </a:solidFill>
                <a:sym typeface="Wingdings 2" charset="2"/>
              </a:rPr>
              <a:t>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2667000"/>
            <a:ext cx="8229600" cy="1143000"/>
          </a:xfrm>
        </p:spPr>
        <p:txBody>
          <a:bodyPr/>
          <a:lstStyle/>
          <a:p>
            <a:pPr eaLnBrk="1" hangingPunct="1"/>
            <a:r>
              <a:rPr lang="en-US" dirty="0" smtClean="0">
                <a:solidFill>
                  <a:srgbClr val="0000CC"/>
                </a:solidFill>
              </a:rPr>
              <a:t>Part VI: Advanced model configuration</a:t>
            </a:r>
            <a:endParaRPr lang="en-US" sz="3200" dirty="0">
              <a:solidFill>
                <a:srgbClr val="0000C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81000" y="127000"/>
            <a:ext cx="8458200" cy="762000"/>
          </a:xfrm>
          <a:prstGeom prst="rect">
            <a:avLst/>
          </a:prstGeom>
          <a:noFill/>
          <a:ln w="34925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>
              <a:defRPr/>
            </a:pPr>
            <a:r>
              <a:rPr lang="en-US" sz="3200" dirty="0" smtClean="0">
                <a:solidFill>
                  <a:schemeClr val="tx1"/>
                </a:solidFill>
                <a:latin typeface="Verdana" pitchFamily="-111" charset="0"/>
                <a:ea typeface="ＭＳ Ｐゴシック" pitchFamily="-111" charset="-128"/>
                <a:cs typeface="ＭＳ Ｐゴシック" pitchFamily="-111" charset="-128"/>
              </a:rPr>
              <a:t>Tinkering with the code</a:t>
            </a:r>
            <a:endParaRPr lang="en-US" sz="3200" dirty="0">
              <a:solidFill>
                <a:schemeClr val="tx1"/>
              </a:solidFill>
              <a:latin typeface="Verdana" pitchFamily="-111" charset="0"/>
              <a:ea typeface="ＭＳ Ｐゴシック" pitchFamily="-111" charset="-128"/>
              <a:cs typeface="ＭＳ Ｐゴシック" pitchFamily="-111" charset="-128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74320" y="1534160"/>
            <a:ext cx="8810825" cy="489364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Refining the cost function:</a:t>
            </a:r>
            <a:endParaRPr lang="en-US" dirty="0" smtClean="0"/>
          </a:p>
          <a:p>
            <a:r>
              <a:rPr lang="en-US" dirty="0" smtClean="0"/>
              <a:t>	INIT_WEIGHT:  </a:t>
            </a:r>
            <a:r>
              <a:rPr lang="en-US" dirty="0" err="1" smtClean="0"/>
              <a:t>adj_arrays_mod.f</a:t>
            </a:r>
            <a:endParaRPr lang="en-US" dirty="0" smtClean="0"/>
          </a:p>
          <a:p>
            <a:r>
              <a:rPr lang="en-US" dirty="0" smtClean="0"/>
              <a:t>	IMIN</a:t>
            </a:r>
            <a:r>
              <a:rPr lang="en-US" dirty="0" smtClean="0"/>
              <a:t>/IMAX, </a:t>
            </a:r>
            <a:r>
              <a:rPr lang="en-US" dirty="0" smtClean="0"/>
              <a:t>etc: </a:t>
            </a:r>
            <a:r>
              <a:rPr lang="en-US" dirty="0" err="1" smtClean="0"/>
              <a:t>geos_chem_adj_mod.f</a:t>
            </a: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Adding new control </a:t>
            </a:r>
            <a:r>
              <a:rPr lang="en-US" dirty="0" smtClean="0"/>
              <a:t>parameters</a:t>
            </a:r>
          </a:p>
          <a:p>
            <a:r>
              <a:rPr lang="en-US" dirty="0" smtClean="0"/>
              <a:t>	</a:t>
            </a:r>
            <a:r>
              <a:rPr lang="en-US" dirty="0" err="1" smtClean="0"/>
              <a:t>grep</a:t>
            </a:r>
            <a:r>
              <a:rPr lang="en-US" dirty="0" smtClean="0"/>
              <a:t> ‘</a:t>
            </a:r>
            <a:r>
              <a:rPr lang="en-US" dirty="0" err="1" smtClean="0"/>
              <a:t>IDADJ_ECO_an</a:t>
            </a:r>
            <a:r>
              <a:rPr lang="en-US" dirty="0" smtClean="0"/>
              <a:t>’ in </a:t>
            </a:r>
            <a:r>
              <a:rPr lang="en-US" dirty="0" err="1" smtClean="0"/>
              <a:t>adjoint</a:t>
            </a:r>
            <a:r>
              <a:rPr lang="en-US" dirty="0" smtClean="0"/>
              <a:t>/* and modified/*</a:t>
            </a:r>
          </a:p>
          <a:p>
            <a:endParaRPr lang="en-US" dirty="0" smtClean="0"/>
          </a:p>
          <a:p>
            <a:r>
              <a:rPr lang="en-US" dirty="0" smtClean="0"/>
              <a:t>Adding new </a:t>
            </a:r>
            <a:r>
              <a:rPr lang="en-US" dirty="0" err="1" smtClean="0"/>
              <a:t>obs</a:t>
            </a:r>
            <a:r>
              <a:rPr lang="en-US" dirty="0" smtClean="0"/>
              <a:t> operators </a:t>
            </a:r>
          </a:p>
          <a:p>
            <a:r>
              <a:rPr lang="en-US" dirty="0" smtClean="0"/>
              <a:t>	</a:t>
            </a:r>
            <a:r>
              <a:rPr lang="en-US" dirty="0" err="1" smtClean="0"/>
              <a:t>grep</a:t>
            </a:r>
            <a:r>
              <a:rPr lang="en-US" dirty="0" smtClean="0"/>
              <a:t> ‘</a:t>
            </a:r>
            <a:r>
              <a:rPr lang="en-US" dirty="0" smtClean="0"/>
              <a:t>TES_O3_OBS’ in </a:t>
            </a:r>
            <a:r>
              <a:rPr lang="en-US" dirty="0" err="1" smtClean="0"/>
              <a:t>adjoint</a:t>
            </a:r>
            <a:r>
              <a:rPr lang="en-US" dirty="0" smtClean="0"/>
              <a:t>/* and modified/*</a:t>
            </a:r>
          </a:p>
          <a:p>
            <a:r>
              <a:rPr lang="en-US" dirty="0" smtClean="0"/>
              <a:t>	</a:t>
            </a:r>
            <a:endParaRPr lang="en-US" dirty="0" smtClean="0"/>
          </a:p>
          <a:p>
            <a:r>
              <a:rPr lang="en-US" dirty="0" smtClean="0"/>
              <a:t>Changing the amount of output for *.adj.* </a:t>
            </a:r>
            <a:r>
              <a:rPr lang="en-US" dirty="0" smtClean="0"/>
              <a:t>files</a:t>
            </a:r>
          </a:p>
          <a:p>
            <a:r>
              <a:rPr lang="en-US" dirty="0" smtClean="0"/>
              <a:t>	look at MAKE_ADJ_FILE in </a:t>
            </a:r>
            <a:r>
              <a:rPr lang="en-US" dirty="0" err="1" smtClean="0"/>
              <a:t>checkpt_mod.f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2667000"/>
            <a:ext cx="8229600" cy="1143000"/>
          </a:xfrm>
        </p:spPr>
        <p:txBody>
          <a:bodyPr/>
          <a:lstStyle/>
          <a:p>
            <a:pPr eaLnBrk="1" hangingPunct="1"/>
            <a:r>
              <a:rPr lang="en-US" dirty="0" smtClean="0">
                <a:solidFill>
                  <a:srgbClr val="0000CC"/>
                </a:solidFill>
              </a:rPr>
              <a:t>Part VII: Tracking code changes</a:t>
            </a:r>
            <a:endParaRPr lang="en-US" sz="3200" dirty="0">
              <a:solidFill>
                <a:srgbClr val="0000C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81000" y="127000"/>
            <a:ext cx="8458200" cy="762000"/>
          </a:xfrm>
          <a:prstGeom prst="rect">
            <a:avLst/>
          </a:prstGeom>
          <a:noFill/>
          <a:ln w="34925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>
              <a:defRPr/>
            </a:pPr>
            <a:r>
              <a:rPr lang="en-US" sz="3200" dirty="0" smtClean="0">
                <a:solidFill>
                  <a:schemeClr val="tx1"/>
                </a:solidFill>
                <a:latin typeface="Verdana" pitchFamily="-111" charset="0"/>
                <a:ea typeface="ＭＳ Ｐゴシック" pitchFamily="-111" charset="-128"/>
                <a:cs typeface="ＭＳ Ｐゴシック" pitchFamily="-111" charset="-128"/>
              </a:rPr>
              <a:t>Using CVS</a:t>
            </a:r>
            <a:endParaRPr lang="en-US" sz="3200" dirty="0">
              <a:solidFill>
                <a:schemeClr val="tx1"/>
              </a:solidFill>
              <a:latin typeface="Verdana" pitchFamily="-111" charset="0"/>
              <a:ea typeface="ＭＳ Ｐゴシック" pitchFamily="-111" charset="-128"/>
              <a:cs typeface="ＭＳ Ｐゴシック" pitchFamily="-111" charset="-128"/>
            </a:endParaRPr>
          </a:p>
        </p:txBody>
      </p:sp>
      <p:sp>
        <p:nvSpPr>
          <p:cNvPr id="29699" name="TextBox 5"/>
          <p:cNvSpPr txBox="1">
            <a:spLocks noChangeArrowheads="1"/>
          </p:cNvSpPr>
          <p:nvPr/>
        </p:nvSpPr>
        <p:spPr bwMode="auto">
          <a:xfrm>
            <a:off x="381000" y="1295400"/>
            <a:ext cx="8610600" cy="28007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2200" dirty="0" smtClean="0">
                <a:latin typeface="Calibri" charset="0"/>
              </a:rPr>
              <a:t>CVS </a:t>
            </a:r>
            <a:r>
              <a:rPr lang="en-US" sz="2200" dirty="0">
                <a:latin typeface="Calibri" charset="0"/>
              </a:rPr>
              <a:t>is good for</a:t>
            </a:r>
            <a:r>
              <a:rPr lang="en-US" sz="2200" dirty="0" smtClean="0">
                <a:latin typeface="Calibri" charset="0"/>
              </a:rPr>
              <a:t>:</a:t>
            </a:r>
          </a:p>
          <a:p>
            <a:r>
              <a:rPr lang="en-US" sz="2200" dirty="0" smtClean="0">
                <a:latin typeface="Calibri" charset="0"/>
              </a:rPr>
              <a:t>	- getting the code</a:t>
            </a:r>
          </a:p>
          <a:p>
            <a:r>
              <a:rPr lang="en-US" sz="2200" dirty="0">
                <a:latin typeface="Calibri" charset="0"/>
              </a:rPr>
              <a:t>	- tracking changes you’ve made to the code</a:t>
            </a:r>
          </a:p>
          <a:p>
            <a:r>
              <a:rPr lang="en-US" sz="2200" dirty="0">
                <a:latin typeface="Calibri" charset="0"/>
              </a:rPr>
              <a:t>	- upgrading to changes we’ve made to the code</a:t>
            </a:r>
          </a:p>
          <a:p>
            <a:endParaRPr lang="en-US" sz="2200" dirty="0">
              <a:latin typeface="Calibri" charset="0"/>
            </a:endParaRPr>
          </a:p>
          <a:p>
            <a:endParaRPr lang="en-US" sz="2200" dirty="0" smtClean="0">
              <a:latin typeface="Calibri" charset="0"/>
            </a:endParaRPr>
          </a:p>
          <a:p>
            <a:r>
              <a:rPr lang="en-US" sz="2200" dirty="0" smtClean="0">
                <a:latin typeface="Calibri" charset="0"/>
              </a:rPr>
              <a:t>	</a:t>
            </a:r>
            <a:endParaRPr lang="en-US" sz="2200" dirty="0">
              <a:latin typeface="Calibri" charset="0"/>
            </a:endParaRPr>
          </a:p>
          <a:p>
            <a:r>
              <a:rPr lang="en-US" sz="2200" dirty="0">
                <a:latin typeface="Calibri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Using CVS for shared code development</a:t>
            </a:r>
          </a:p>
        </p:txBody>
      </p:sp>
      <p:sp>
        <p:nvSpPr>
          <p:cNvPr id="7" name="Snip Single Corner Rectangle 6"/>
          <p:cNvSpPr/>
          <p:nvPr/>
        </p:nvSpPr>
        <p:spPr bwMode="auto">
          <a:xfrm>
            <a:off x="233680" y="1889760"/>
            <a:ext cx="3108960" cy="4297680"/>
          </a:xfrm>
          <a:prstGeom prst="snip1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Monaco"/>
                <a:cs typeface="Monaco"/>
              </a:rPr>
              <a:t>subroutine </a:t>
            </a:r>
            <a:r>
              <a:rPr lang="en-US" sz="1600" dirty="0" err="1" smtClean="0">
                <a:latin typeface="Monaco"/>
                <a:cs typeface="Monaco"/>
              </a:rPr>
              <a:t>foo</a:t>
            </a:r>
            <a:endParaRPr lang="en-US" sz="1600" dirty="0" smtClean="0">
              <a:latin typeface="Monaco"/>
              <a:cs typeface="Monaco"/>
            </a:endParaRP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aco"/>
              <a:cs typeface="Monaco"/>
            </a:endParaRP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Monaco"/>
                <a:cs typeface="Monaco"/>
              </a:rPr>
              <a:t>print*, ‘hello world’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aco"/>
              <a:cs typeface="Monaco"/>
            </a:endParaRP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aco"/>
                <a:cs typeface="Monaco"/>
              </a:rPr>
              <a:t>end subroutine </a:t>
            </a: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onaco"/>
                <a:cs typeface="Monaco"/>
              </a:rPr>
              <a:t>foo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aco"/>
              <a:cs typeface="Monaco"/>
            </a:endParaRPr>
          </a:p>
        </p:txBody>
      </p:sp>
      <p:sp>
        <p:nvSpPr>
          <p:cNvPr id="8" name="Snip Single Corner Rectangle 7"/>
          <p:cNvSpPr/>
          <p:nvPr/>
        </p:nvSpPr>
        <p:spPr bwMode="auto">
          <a:xfrm>
            <a:off x="5892800" y="1859280"/>
            <a:ext cx="3108960" cy="4297680"/>
          </a:xfrm>
          <a:prstGeom prst="snip1Rect">
            <a:avLst/>
          </a:prstGeom>
          <a:solidFill>
            <a:srgbClr val="C0504D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en-US" sz="1600" dirty="0" smtClean="0">
                <a:latin typeface="Monaco"/>
                <a:cs typeface="Monaco"/>
              </a:rPr>
              <a:t>subroutine </a:t>
            </a:r>
            <a:r>
              <a:rPr lang="en-US" sz="1600" dirty="0" err="1" smtClean="0">
                <a:latin typeface="Monaco"/>
                <a:cs typeface="Monaco"/>
              </a:rPr>
              <a:t>foo</a:t>
            </a:r>
            <a:endParaRPr lang="en-US" sz="1600" dirty="0" smtClean="0">
              <a:latin typeface="Monaco"/>
              <a:cs typeface="Monaco"/>
            </a:endParaRPr>
          </a:p>
          <a:p>
            <a:endParaRPr lang="en-US" sz="1600" dirty="0" smtClean="0">
              <a:latin typeface="Monaco"/>
              <a:cs typeface="Monaco"/>
            </a:endParaRPr>
          </a:p>
          <a:p>
            <a:r>
              <a:rPr lang="en-US" sz="1600" dirty="0" smtClean="0">
                <a:latin typeface="Monaco"/>
                <a:cs typeface="Monaco"/>
              </a:rPr>
              <a:t>print*, ‘hello world’</a:t>
            </a:r>
          </a:p>
          <a:p>
            <a:endParaRPr lang="en-US" sz="1600" dirty="0" smtClean="0">
              <a:latin typeface="Monaco"/>
              <a:cs typeface="Monaco"/>
            </a:endParaRPr>
          </a:p>
          <a:p>
            <a:r>
              <a:rPr lang="en-US" sz="1600" dirty="0" smtClean="0">
                <a:latin typeface="Monaco"/>
                <a:cs typeface="Monaco"/>
              </a:rPr>
              <a:t>end subroutine </a:t>
            </a:r>
            <a:r>
              <a:rPr lang="en-US" sz="1600" dirty="0" err="1" smtClean="0">
                <a:latin typeface="Monaco"/>
                <a:cs typeface="Monaco"/>
              </a:rPr>
              <a:t>foo</a:t>
            </a:r>
            <a:endParaRPr lang="en-US" sz="1600" dirty="0" smtClean="0">
              <a:latin typeface="Monaco"/>
              <a:cs typeface="Monaco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72160" y="1351280"/>
            <a:ext cx="181942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Repository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6451600" y="1330960"/>
            <a:ext cx="171408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local copy</a:t>
            </a:r>
            <a:endParaRPr lang="en-US" dirty="0"/>
          </a:p>
        </p:txBody>
      </p:sp>
      <p:sp>
        <p:nvSpPr>
          <p:cNvPr id="12" name="Left Arrow 11"/>
          <p:cNvSpPr/>
          <p:nvPr/>
        </p:nvSpPr>
        <p:spPr bwMode="auto">
          <a:xfrm flipH="1">
            <a:off x="3840480" y="2286000"/>
            <a:ext cx="1656080" cy="579120"/>
          </a:xfrm>
          <a:prstGeom prst="lef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Verdana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810000" y="1899920"/>
            <a:ext cx="156545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checkout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3454400" y="3434080"/>
            <a:ext cx="241604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status and diff</a:t>
            </a:r>
            <a:endParaRPr lang="en-US" dirty="0"/>
          </a:p>
        </p:txBody>
      </p:sp>
      <p:sp>
        <p:nvSpPr>
          <p:cNvPr id="16" name="Left-Right Arrow 15"/>
          <p:cNvSpPr/>
          <p:nvPr/>
        </p:nvSpPr>
        <p:spPr bwMode="auto">
          <a:xfrm>
            <a:off x="3677920" y="3881120"/>
            <a:ext cx="2032000" cy="508000"/>
          </a:xfrm>
          <a:prstGeom prst="left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Verdana" charset="0"/>
            </a:endParaRPr>
          </a:p>
        </p:txBody>
      </p:sp>
      <p:sp>
        <p:nvSpPr>
          <p:cNvPr id="17" name="Left Arrow 16"/>
          <p:cNvSpPr/>
          <p:nvPr/>
        </p:nvSpPr>
        <p:spPr bwMode="auto">
          <a:xfrm>
            <a:off x="3789680" y="5344160"/>
            <a:ext cx="1656080" cy="579120"/>
          </a:xfrm>
          <a:prstGeom prst="lef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Verdana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084320" y="4856480"/>
            <a:ext cx="133627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commit</a:t>
            </a:r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985520" y="6396335"/>
            <a:ext cx="695665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http://cvsbook.red-bean.com/cvsbook.html</a:t>
            </a:r>
            <a:endParaRPr lang="en-US" dirty="0"/>
          </a:p>
        </p:txBody>
      </p:sp>
      <p:grpSp>
        <p:nvGrpSpPr>
          <p:cNvPr id="23" name="Group 22"/>
          <p:cNvGrpSpPr/>
          <p:nvPr/>
        </p:nvGrpSpPr>
        <p:grpSpPr>
          <a:xfrm>
            <a:off x="3779520" y="4704080"/>
            <a:ext cx="1889760" cy="1564640"/>
            <a:chOff x="3779520" y="4724400"/>
            <a:chExt cx="1889760" cy="1564640"/>
          </a:xfrm>
        </p:grpSpPr>
        <p:cxnSp>
          <p:nvCxnSpPr>
            <p:cNvPr id="20" name="Straight Connector 19"/>
            <p:cNvCxnSpPr/>
            <p:nvPr/>
          </p:nvCxnSpPr>
          <p:spPr bwMode="auto">
            <a:xfrm>
              <a:off x="3820160" y="4805680"/>
              <a:ext cx="1849120" cy="1330960"/>
            </a:xfrm>
            <a:prstGeom prst="line">
              <a:avLst/>
            </a:prstGeom>
            <a:solidFill>
              <a:schemeClr val="accent1"/>
            </a:solidFill>
            <a:ln w="69850" cap="flat" cmpd="sng" algn="ctr">
              <a:solidFill>
                <a:srgbClr val="FC002E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2" name="Straight Connector 21"/>
            <p:cNvCxnSpPr/>
            <p:nvPr/>
          </p:nvCxnSpPr>
          <p:spPr bwMode="auto">
            <a:xfrm flipV="1">
              <a:off x="3779520" y="4724400"/>
              <a:ext cx="1798320" cy="1564640"/>
            </a:xfrm>
            <a:prstGeom prst="line">
              <a:avLst/>
            </a:prstGeom>
            <a:solidFill>
              <a:schemeClr val="accent1"/>
            </a:solidFill>
            <a:ln w="69850" cap="flat" cmpd="sng" algn="ctr">
              <a:solidFill>
                <a:srgbClr val="FC002E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setup and checkout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54000" y="1229360"/>
            <a:ext cx="8859520" cy="56630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Access to the repository is via </a:t>
            </a:r>
            <a:r>
              <a:rPr lang="en-US" dirty="0" err="1" smtClean="0"/>
              <a:t>ssh</a:t>
            </a:r>
            <a:r>
              <a:rPr lang="en-US" dirty="0" smtClean="0"/>
              <a:t>. </a:t>
            </a:r>
          </a:p>
          <a:p>
            <a:endParaRPr lang="en-US" dirty="0" smtClean="0"/>
          </a:p>
          <a:p>
            <a:r>
              <a:rPr lang="en-US" dirty="0" smtClean="0"/>
              <a:t>First define CVS_RSH and CVSROOT environmental</a:t>
            </a:r>
          </a:p>
          <a:p>
            <a:r>
              <a:rPr lang="en-US" dirty="0" smtClean="0"/>
              <a:t>variables:</a:t>
            </a:r>
          </a:p>
          <a:p>
            <a:endParaRPr lang="en-US" sz="1200" dirty="0" smtClean="0">
              <a:latin typeface="Monaco"/>
              <a:cs typeface="Monaco"/>
            </a:endParaRPr>
          </a:p>
          <a:p>
            <a:r>
              <a:rPr lang="en-US" sz="1400" dirty="0" smtClean="0">
                <a:latin typeface="Monaco"/>
                <a:cs typeface="Monaco"/>
              </a:rPr>
              <a:t>  </a:t>
            </a:r>
            <a:r>
              <a:rPr lang="en-US" sz="1400" dirty="0" err="1" smtClean="0">
                <a:latin typeface="Monaco"/>
                <a:cs typeface="Monaco"/>
              </a:rPr>
              <a:t>setenv</a:t>
            </a:r>
            <a:r>
              <a:rPr lang="en-US" sz="1400" dirty="0" smtClean="0">
                <a:latin typeface="Monaco"/>
                <a:cs typeface="Monaco"/>
              </a:rPr>
              <a:t> </a:t>
            </a:r>
            <a:r>
              <a:rPr lang="en-US" sz="1400" dirty="0" smtClean="0">
                <a:latin typeface="Monaco"/>
                <a:cs typeface="Monaco"/>
              </a:rPr>
              <a:t>CVS_RSH </a:t>
            </a:r>
            <a:r>
              <a:rPr lang="en-US" sz="1400" dirty="0" err="1" smtClean="0">
                <a:latin typeface="Monaco"/>
                <a:cs typeface="Monaco"/>
              </a:rPr>
              <a:t>ssh</a:t>
            </a:r>
            <a:endParaRPr lang="en-US" sz="1400" dirty="0" smtClean="0">
              <a:latin typeface="Monaco"/>
              <a:cs typeface="Monaco"/>
            </a:endParaRPr>
          </a:p>
          <a:p>
            <a:r>
              <a:rPr lang="en-US" sz="1400" dirty="0" smtClean="0">
                <a:latin typeface="Monaco"/>
                <a:cs typeface="Monaco"/>
              </a:rPr>
              <a:t>  </a:t>
            </a:r>
            <a:r>
              <a:rPr lang="en-US" sz="1400" dirty="0" err="1" smtClean="0">
                <a:latin typeface="Monaco"/>
                <a:cs typeface="Monaco"/>
              </a:rPr>
              <a:t>setenv</a:t>
            </a:r>
            <a:r>
              <a:rPr lang="en-US" sz="1400" dirty="0" smtClean="0">
                <a:latin typeface="Monaco"/>
                <a:cs typeface="Monaco"/>
              </a:rPr>
              <a:t> </a:t>
            </a:r>
            <a:r>
              <a:rPr lang="en-US" sz="1400" dirty="0" smtClean="0">
                <a:latin typeface="Monaco"/>
                <a:cs typeface="Monaco"/>
              </a:rPr>
              <a:t>CVSROOT :</a:t>
            </a:r>
            <a:r>
              <a:rPr lang="en-US" sz="1400" dirty="0" err="1" smtClean="0">
                <a:latin typeface="Monaco"/>
                <a:cs typeface="Monaco"/>
              </a:rPr>
              <a:t>ext</a:t>
            </a:r>
            <a:r>
              <a:rPr lang="en-US" sz="1400" dirty="0" err="1" smtClean="0">
                <a:latin typeface="Monaco"/>
                <a:cs typeface="Monaco"/>
              </a:rPr>
              <a:t>:{username}@</a:t>
            </a:r>
            <a:r>
              <a:rPr lang="en-US" sz="1400" dirty="0" err="1" smtClean="0">
                <a:latin typeface="Monaco"/>
                <a:cs typeface="Monaco"/>
              </a:rPr>
              <a:t>adjoint.colorado.edu:/Volumes/Data/CVS/CVSrepos</a:t>
            </a:r>
            <a:endParaRPr lang="en-US" sz="1400" dirty="0" smtClean="0">
              <a:latin typeface="Monaco"/>
              <a:cs typeface="Monaco"/>
            </a:endParaRPr>
          </a:p>
          <a:p>
            <a:endParaRPr lang="en-US" sz="1200" dirty="0" smtClean="0">
              <a:latin typeface="Monaco"/>
              <a:cs typeface="Monaco"/>
            </a:endParaRPr>
          </a:p>
          <a:p>
            <a:endParaRPr lang="en-US" dirty="0" smtClean="0">
              <a:latin typeface="Verdana"/>
              <a:cs typeface="Verdana"/>
            </a:endParaRPr>
          </a:p>
          <a:p>
            <a:r>
              <a:rPr lang="en-US" dirty="0" smtClean="0">
                <a:latin typeface="Verdana"/>
                <a:cs typeface="Verdana"/>
              </a:rPr>
              <a:t>Checkout a copy of the code, project name = </a:t>
            </a:r>
            <a:r>
              <a:rPr lang="en-US" dirty="0" err="1" smtClean="0">
                <a:latin typeface="Verdana"/>
                <a:cs typeface="Verdana"/>
              </a:rPr>
              <a:t>gcadj_std</a:t>
            </a:r>
            <a:endParaRPr lang="en-US" dirty="0" smtClean="0">
              <a:latin typeface="Verdana"/>
              <a:cs typeface="Verdana"/>
            </a:endParaRPr>
          </a:p>
          <a:p>
            <a:endParaRPr lang="en-US" dirty="0" smtClean="0">
              <a:latin typeface="Verdana"/>
              <a:cs typeface="Verdana"/>
            </a:endParaRPr>
          </a:p>
          <a:p>
            <a:r>
              <a:rPr lang="en-US" sz="1400" dirty="0" smtClean="0">
                <a:latin typeface="Monaco"/>
                <a:cs typeface="Monaco"/>
              </a:rPr>
              <a:t>  </a:t>
            </a:r>
            <a:r>
              <a:rPr lang="en-US" sz="1400" dirty="0" smtClean="0">
                <a:latin typeface="Monaco"/>
                <a:cs typeface="Monaco"/>
              </a:rPr>
              <a:t>%</a:t>
            </a:r>
            <a:r>
              <a:rPr lang="en-US" sz="1400" dirty="0" smtClean="0">
                <a:latin typeface="Monaco"/>
                <a:cs typeface="Monaco"/>
              </a:rPr>
              <a:t>&gt;</a:t>
            </a:r>
            <a:r>
              <a:rPr lang="en-US" sz="1400" dirty="0" err="1" smtClean="0">
                <a:latin typeface="Monaco"/>
                <a:cs typeface="Monaco"/>
              </a:rPr>
              <a:t>cvs</a:t>
            </a:r>
            <a:r>
              <a:rPr lang="en-US" sz="1400" dirty="0" smtClean="0">
                <a:latin typeface="Monaco"/>
                <a:cs typeface="Monaco"/>
              </a:rPr>
              <a:t> checkout </a:t>
            </a:r>
            <a:r>
              <a:rPr lang="en-US" sz="1400" dirty="0" err="1" smtClean="0">
                <a:latin typeface="Monaco"/>
                <a:cs typeface="Monaco"/>
              </a:rPr>
              <a:t>gcadj_std</a:t>
            </a:r>
            <a:endParaRPr lang="en-US" sz="1400" dirty="0" smtClean="0">
              <a:latin typeface="Monaco"/>
              <a:cs typeface="Monaco"/>
            </a:endParaRPr>
          </a:p>
          <a:p>
            <a:endParaRPr lang="en-US" sz="1400" dirty="0" smtClean="0">
              <a:latin typeface="Monaco"/>
              <a:cs typeface="Monaco"/>
            </a:endParaRPr>
          </a:p>
          <a:p>
            <a:endParaRPr lang="en-US" sz="1400" dirty="0" smtClean="0">
              <a:latin typeface="Monaco"/>
              <a:cs typeface="Monaco"/>
            </a:endParaRPr>
          </a:p>
          <a:p>
            <a:r>
              <a:rPr lang="en-US" sz="2000" dirty="0" smtClean="0">
                <a:latin typeface="Verdana"/>
                <a:cs typeface="Verdana"/>
              </a:rPr>
              <a:t>Now you will have a copy of the project folder named </a:t>
            </a:r>
            <a:r>
              <a:rPr lang="en-US" sz="2000" dirty="0" err="1" smtClean="0">
                <a:latin typeface="Verdana"/>
                <a:cs typeface="Verdana"/>
              </a:rPr>
              <a:t>gcadj_std</a:t>
            </a:r>
            <a:r>
              <a:rPr lang="en-US" sz="2000" dirty="0" smtClean="0">
                <a:latin typeface="Verdana"/>
                <a:cs typeface="Verdana"/>
              </a:rPr>
              <a:t> on your local system.  It will contain all files, including nested folders.</a:t>
            </a:r>
          </a:p>
          <a:p>
            <a:r>
              <a:rPr lang="en-US" sz="2000" dirty="0" smtClean="0">
                <a:latin typeface="Verdana"/>
                <a:cs typeface="Verdana"/>
              </a:rPr>
              <a:t> </a:t>
            </a:r>
          </a:p>
          <a:p>
            <a:r>
              <a:rPr lang="en-US" sz="2000" dirty="0" smtClean="0">
                <a:latin typeface="Verdana"/>
                <a:cs typeface="Verdana"/>
              </a:rPr>
              <a:t>It will also have additional CVS folders.  Do not touch or delete these.  To do so would obviate CVS functionality.   </a:t>
            </a:r>
          </a:p>
          <a:p>
            <a:endParaRPr lang="en-US" sz="2000" dirty="0">
              <a:latin typeface="Verdana"/>
              <a:cs typeface="Verdana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60400" y="3749040"/>
            <a:ext cx="1846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1200" dirty="0">
              <a:latin typeface="Monaco"/>
              <a:cs typeface="Monaco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Detect changes in the repository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60400" y="3749040"/>
            <a:ext cx="1846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1200" dirty="0">
              <a:latin typeface="Monaco"/>
              <a:cs typeface="Monaco"/>
            </a:endParaRPr>
          </a:p>
        </p:txBody>
      </p:sp>
      <p:sp>
        <p:nvSpPr>
          <p:cNvPr id="5" name="Snip Single Corner Rectangle 4"/>
          <p:cNvSpPr/>
          <p:nvPr/>
        </p:nvSpPr>
        <p:spPr bwMode="auto">
          <a:xfrm>
            <a:off x="233680" y="1808480"/>
            <a:ext cx="3108960" cy="2357120"/>
          </a:xfrm>
          <a:prstGeom prst="snip1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Monaco"/>
                <a:cs typeface="Monaco"/>
              </a:rPr>
              <a:t>!$ID: </a:t>
            </a:r>
            <a:r>
              <a:rPr lang="en-US" sz="1600" dirty="0" err="1" smtClean="0">
                <a:latin typeface="Monaco"/>
                <a:cs typeface="Monaco"/>
              </a:rPr>
              <a:t>foo_mod.f</a:t>
            </a:r>
            <a:r>
              <a:rPr lang="en-US" sz="1600" dirty="0" smtClean="0">
                <a:latin typeface="Monaco"/>
                <a:cs typeface="Monaco"/>
              </a:rPr>
              <a:t> v1.2 $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1600" dirty="0" smtClean="0">
              <a:latin typeface="Monaco"/>
              <a:cs typeface="Monaco"/>
            </a:endParaRP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Monaco"/>
                <a:cs typeface="Monaco"/>
              </a:rPr>
              <a:t>subroutine </a:t>
            </a:r>
            <a:r>
              <a:rPr lang="en-US" sz="1600" dirty="0" err="1" smtClean="0">
                <a:latin typeface="Monaco"/>
                <a:cs typeface="Monaco"/>
              </a:rPr>
              <a:t>foo</a:t>
            </a:r>
            <a:endParaRPr lang="en-US" sz="1600" dirty="0" smtClean="0">
              <a:latin typeface="Monaco"/>
              <a:cs typeface="Monaco"/>
            </a:endParaRP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aco"/>
              <a:cs typeface="Monaco"/>
            </a:endParaRP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Monaco"/>
                <a:cs typeface="Monaco"/>
              </a:rPr>
              <a:t>print*, ‘hello world’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Monaco"/>
                <a:cs typeface="Monaco"/>
              </a:rPr>
              <a:t>print*, ‘ new line’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aco"/>
              <a:cs typeface="Monaco"/>
            </a:endParaRP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aco"/>
                <a:cs typeface="Monaco"/>
              </a:rPr>
              <a:t>end subroutine </a:t>
            </a: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onaco"/>
                <a:cs typeface="Monaco"/>
              </a:rPr>
              <a:t>foo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aco"/>
              <a:cs typeface="Monaco"/>
            </a:endParaRPr>
          </a:p>
        </p:txBody>
      </p:sp>
      <p:sp>
        <p:nvSpPr>
          <p:cNvPr id="6" name="Snip Single Corner Rectangle 5"/>
          <p:cNvSpPr/>
          <p:nvPr/>
        </p:nvSpPr>
        <p:spPr bwMode="auto">
          <a:xfrm>
            <a:off x="5892800" y="1778000"/>
            <a:ext cx="3108960" cy="2042160"/>
          </a:xfrm>
          <a:prstGeom prst="snip1Rect">
            <a:avLst/>
          </a:prstGeom>
          <a:solidFill>
            <a:srgbClr val="C0504D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en-US" sz="1600" dirty="0" smtClean="0">
                <a:latin typeface="Monaco"/>
                <a:cs typeface="Monaco"/>
              </a:rPr>
              <a:t>!$ID: </a:t>
            </a:r>
            <a:r>
              <a:rPr lang="en-US" sz="1600" dirty="0" err="1" smtClean="0">
                <a:latin typeface="Monaco"/>
                <a:cs typeface="Monaco"/>
              </a:rPr>
              <a:t>foo_mod.f</a:t>
            </a:r>
            <a:r>
              <a:rPr lang="en-US" sz="1600" dirty="0" smtClean="0">
                <a:latin typeface="Monaco"/>
                <a:cs typeface="Monaco"/>
              </a:rPr>
              <a:t> v1.1 $</a:t>
            </a:r>
          </a:p>
          <a:p>
            <a:endParaRPr lang="en-US" sz="1600" dirty="0" smtClean="0">
              <a:latin typeface="Monaco"/>
              <a:cs typeface="Monaco"/>
            </a:endParaRPr>
          </a:p>
          <a:p>
            <a:r>
              <a:rPr lang="en-US" sz="1600" dirty="0" smtClean="0">
                <a:latin typeface="Monaco"/>
                <a:cs typeface="Monaco"/>
              </a:rPr>
              <a:t>subroutine </a:t>
            </a:r>
            <a:r>
              <a:rPr lang="en-US" sz="1600" dirty="0" err="1" smtClean="0">
                <a:latin typeface="Monaco"/>
                <a:cs typeface="Monaco"/>
              </a:rPr>
              <a:t>foo</a:t>
            </a:r>
            <a:endParaRPr lang="en-US" sz="1600" dirty="0" smtClean="0">
              <a:latin typeface="Monaco"/>
              <a:cs typeface="Monaco"/>
            </a:endParaRPr>
          </a:p>
          <a:p>
            <a:endParaRPr lang="en-US" sz="1600" dirty="0" smtClean="0">
              <a:latin typeface="Monaco"/>
              <a:cs typeface="Monaco"/>
            </a:endParaRPr>
          </a:p>
          <a:p>
            <a:r>
              <a:rPr lang="en-US" sz="1600" dirty="0" smtClean="0">
                <a:latin typeface="Monaco"/>
                <a:cs typeface="Monaco"/>
              </a:rPr>
              <a:t>print*, ‘hello world’</a:t>
            </a:r>
          </a:p>
          <a:p>
            <a:endParaRPr lang="en-US" sz="1600" dirty="0" smtClean="0">
              <a:latin typeface="Monaco"/>
              <a:cs typeface="Monaco"/>
            </a:endParaRPr>
          </a:p>
          <a:p>
            <a:r>
              <a:rPr lang="en-US" sz="1600" dirty="0" smtClean="0">
                <a:latin typeface="Monaco"/>
                <a:cs typeface="Monaco"/>
              </a:rPr>
              <a:t>end subroutine </a:t>
            </a:r>
            <a:r>
              <a:rPr lang="en-US" sz="1600" dirty="0" err="1" smtClean="0">
                <a:latin typeface="Monaco"/>
                <a:cs typeface="Monaco"/>
              </a:rPr>
              <a:t>foo</a:t>
            </a:r>
            <a:endParaRPr lang="en-US" sz="1600" dirty="0" smtClean="0">
              <a:latin typeface="Monaco"/>
              <a:cs typeface="Monaco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14960" y="1259840"/>
            <a:ext cx="71392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The standard code has been updated to v1.2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325120" y="4216400"/>
            <a:ext cx="8884162" cy="253915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At any time, you can check and see what is the </a:t>
            </a:r>
          </a:p>
          <a:p>
            <a:r>
              <a:rPr lang="en-US" dirty="0" smtClean="0"/>
              <a:t>difference between your code and the current standard:</a:t>
            </a:r>
          </a:p>
          <a:p>
            <a:endParaRPr lang="en-US" sz="1600" dirty="0" smtClean="0"/>
          </a:p>
          <a:p>
            <a:pPr>
              <a:spcAft>
                <a:spcPts val="0"/>
              </a:spcAft>
            </a:pPr>
            <a:r>
              <a:rPr lang="en-US" sz="1600" dirty="0" smtClean="0">
                <a:latin typeface="Monaco"/>
                <a:cs typeface="Monaco"/>
              </a:rPr>
              <a:t>%&gt; </a:t>
            </a:r>
            <a:r>
              <a:rPr lang="en-US" sz="1600" dirty="0" err="1" smtClean="0">
                <a:latin typeface="Monaco"/>
                <a:cs typeface="Monaco"/>
              </a:rPr>
              <a:t>cvs</a:t>
            </a:r>
            <a:r>
              <a:rPr lang="en-US" sz="1600" dirty="0" smtClean="0">
                <a:latin typeface="Monaco"/>
                <a:cs typeface="Monaco"/>
              </a:rPr>
              <a:t> status </a:t>
            </a:r>
            <a:r>
              <a:rPr lang="en-US" sz="1600" dirty="0" err="1" smtClean="0">
                <a:latin typeface="Monaco"/>
                <a:cs typeface="Monaco"/>
              </a:rPr>
              <a:t>foo_mod.f</a:t>
            </a:r>
            <a:endParaRPr lang="en-US" sz="1600" dirty="0" smtClean="0">
              <a:latin typeface="Monaco"/>
              <a:cs typeface="Monaco"/>
            </a:endParaRPr>
          </a:p>
          <a:p>
            <a:endParaRPr lang="en-US" dirty="0" smtClean="0"/>
          </a:p>
          <a:p>
            <a:r>
              <a:rPr lang="en-US" dirty="0" smtClean="0"/>
              <a:t>or for all files in a directory</a:t>
            </a:r>
          </a:p>
          <a:p>
            <a:endParaRPr lang="en-US" sz="1500" dirty="0" smtClean="0"/>
          </a:p>
          <a:p>
            <a:r>
              <a:rPr lang="en-US" sz="1600" dirty="0" smtClean="0">
                <a:latin typeface="Monaca"/>
                <a:cs typeface="Monaca"/>
              </a:rPr>
              <a:t>%&gt; </a:t>
            </a:r>
            <a:r>
              <a:rPr lang="en-US" sz="1600" dirty="0" err="1" smtClean="0">
                <a:latin typeface="Monaca"/>
                <a:cs typeface="Monaca"/>
              </a:rPr>
              <a:t>cvs</a:t>
            </a:r>
            <a:r>
              <a:rPr lang="en-US" sz="1600" dirty="0" smtClean="0">
                <a:latin typeface="Monaca"/>
                <a:cs typeface="Monaca"/>
              </a:rPr>
              <a:t> status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Detect changes in the repository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60400" y="3749040"/>
            <a:ext cx="1846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1200" dirty="0">
              <a:latin typeface="Monaco"/>
              <a:cs typeface="Monaco"/>
            </a:endParaRPr>
          </a:p>
        </p:txBody>
      </p:sp>
      <p:sp>
        <p:nvSpPr>
          <p:cNvPr id="5" name="Snip Single Corner Rectangle 4"/>
          <p:cNvSpPr/>
          <p:nvPr/>
        </p:nvSpPr>
        <p:spPr bwMode="auto">
          <a:xfrm>
            <a:off x="233680" y="1808480"/>
            <a:ext cx="3108960" cy="2357120"/>
          </a:xfrm>
          <a:prstGeom prst="snip1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Monaco"/>
                <a:cs typeface="Monaco"/>
              </a:rPr>
              <a:t>!$ID: </a:t>
            </a:r>
            <a:r>
              <a:rPr lang="en-US" sz="1600" dirty="0" err="1" smtClean="0">
                <a:latin typeface="Monaco"/>
                <a:cs typeface="Monaco"/>
              </a:rPr>
              <a:t>foo_mod.f</a:t>
            </a:r>
            <a:r>
              <a:rPr lang="en-US" sz="1600" dirty="0" smtClean="0">
                <a:latin typeface="Monaco"/>
                <a:cs typeface="Monaco"/>
              </a:rPr>
              <a:t> v1.2 $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1600" dirty="0" smtClean="0">
              <a:latin typeface="Monaco"/>
              <a:cs typeface="Monaco"/>
            </a:endParaRP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Monaco"/>
                <a:cs typeface="Monaco"/>
              </a:rPr>
              <a:t>subroutine </a:t>
            </a:r>
            <a:r>
              <a:rPr lang="en-US" sz="1600" dirty="0" err="1" smtClean="0">
                <a:latin typeface="Monaco"/>
                <a:cs typeface="Monaco"/>
              </a:rPr>
              <a:t>foo</a:t>
            </a:r>
            <a:endParaRPr lang="en-US" sz="1600" dirty="0" smtClean="0">
              <a:latin typeface="Monaco"/>
              <a:cs typeface="Monaco"/>
            </a:endParaRP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aco"/>
              <a:cs typeface="Monaco"/>
            </a:endParaRP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Monaco"/>
                <a:cs typeface="Monaco"/>
              </a:rPr>
              <a:t>print*, ‘hello world’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Monaco"/>
                <a:cs typeface="Monaco"/>
              </a:rPr>
              <a:t>print*, ‘ new line’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aco"/>
              <a:cs typeface="Monaco"/>
            </a:endParaRP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aco"/>
                <a:cs typeface="Monaco"/>
              </a:rPr>
              <a:t>end subroutine </a:t>
            </a: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onaco"/>
                <a:cs typeface="Monaco"/>
              </a:rPr>
              <a:t>foo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aco"/>
              <a:cs typeface="Monaco"/>
            </a:endParaRPr>
          </a:p>
        </p:txBody>
      </p:sp>
      <p:sp>
        <p:nvSpPr>
          <p:cNvPr id="6" name="Snip Single Corner Rectangle 5"/>
          <p:cNvSpPr/>
          <p:nvPr/>
        </p:nvSpPr>
        <p:spPr bwMode="auto">
          <a:xfrm>
            <a:off x="5892800" y="1778000"/>
            <a:ext cx="3108960" cy="2042160"/>
          </a:xfrm>
          <a:prstGeom prst="snip1Rect">
            <a:avLst/>
          </a:prstGeom>
          <a:solidFill>
            <a:srgbClr val="C0504D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en-US" sz="1600" dirty="0" smtClean="0">
                <a:latin typeface="Monaco"/>
                <a:cs typeface="Monaco"/>
              </a:rPr>
              <a:t>!$ID: </a:t>
            </a:r>
            <a:r>
              <a:rPr lang="en-US" sz="1600" dirty="0" err="1" smtClean="0">
                <a:latin typeface="Monaco"/>
                <a:cs typeface="Monaco"/>
              </a:rPr>
              <a:t>foo_mod.f</a:t>
            </a:r>
            <a:r>
              <a:rPr lang="en-US" sz="1600" dirty="0" smtClean="0">
                <a:latin typeface="Monaco"/>
                <a:cs typeface="Monaco"/>
              </a:rPr>
              <a:t> v1.1 $</a:t>
            </a:r>
          </a:p>
          <a:p>
            <a:endParaRPr lang="en-US" sz="1600" dirty="0" smtClean="0">
              <a:latin typeface="Monaco"/>
              <a:cs typeface="Monaco"/>
            </a:endParaRPr>
          </a:p>
          <a:p>
            <a:r>
              <a:rPr lang="en-US" sz="1600" dirty="0" smtClean="0">
                <a:latin typeface="Monaco"/>
                <a:cs typeface="Monaco"/>
              </a:rPr>
              <a:t>subroutine </a:t>
            </a:r>
            <a:r>
              <a:rPr lang="en-US" sz="1600" dirty="0" err="1" smtClean="0">
                <a:latin typeface="Monaco"/>
                <a:cs typeface="Monaco"/>
              </a:rPr>
              <a:t>foo</a:t>
            </a:r>
            <a:endParaRPr lang="en-US" sz="1600" dirty="0" smtClean="0">
              <a:latin typeface="Monaco"/>
              <a:cs typeface="Monaco"/>
            </a:endParaRPr>
          </a:p>
          <a:p>
            <a:endParaRPr lang="en-US" sz="1600" dirty="0" smtClean="0">
              <a:latin typeface="Monaco"/>
              <a:cs typeface="Monaco"/>
            </a:endParaRPr>
          </a:p>
          <a:p>
            <a:r>
              <a:rPr lang="en-US" sz="1600" dirty="0" smtClean="0">
                <a:latin typeface="Monaco"/>
                <a:cs typeface="Monaco"/>
              </a:rPr>
              <a:t>print*, ‘hello world’</a:t>
            </a:r>
          </a:p>
          <a:p>
            <a:endParaRPr lang="en-US" sz="1600" dirty="0" smtClean="0">
              <a:latin typeface="Monaco"/>
              <a:cs typeface="Monaco"/>
            </a:endParaRPr>
          </a:p>
          <a:p>
            <a:r>
              <a:rPr lang="en-US" sz="1600" dirty="0" smtClean="0">
                <a:latin typeface="Monaco"/>
                <a:cs typeface="Monaco"/>
              </a:rPr>
              <a:t>end subroutine </a:t>
            </a:r>
            <a:r>
              <a:rPr lang="en-US" sz="1600" dirty="0" err="1" smtClean="0">
                <a:latin typeface="Monaco"/>
                <a:cs typeface="Monaco"/>
              </a:rPr>
              <a:t>foo</a:t>
            </a:r>
            <a:endParaRPr lang="en-US" sz="1600" dirty="0" smtClean="0">
              <a:latin typeface="Monaco"/>
              <a:cs typeface="Monaco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41754" y="4277360"/>
            <a:ext cx="9029460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Status will be one of: </a:t>
            </a:r>
          </a:p>
          <a:p>
            <a:r>
              <a:rPr lang="en-US" sz="2000" dirty="0" smtClean="0"/>
              <a:t>	Up-to-date:  your file matches the repository</a:t>
            </a:r>
          </a:p>
          <a:p>
            <a:r>
              <a:rPr lang="en-US" sz="2000" dirty="0" smtClean="0"/>
              <a:t>	Needs patch: the repository has been modified</a:t>
            </a:r>
          </a:p>
          <a:p>
            <a:r>
              <a:rPr lang="en-US" sz="2000" dirty="0" smtClean="0"/>
              <a:t>	Needs merge: both your file &amp; repository have been modified</a:t>
            </a:r>
          </a:p>
          <a:p>
            <a:endParaRPr lang="en-US" sz="2000" dirty="0" smtClean="0"/>
          </a:p>
          <a:p>
            <a:r>
              <a:rPr lang="en-US" sz="2000" dirty="0" smtClean="0"/>
              <a:t>In this case it would be “Needs updating”</a:t>
            </a: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Tracking your own changes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75920" y="1749643"/>
            <a:ext cx="13560122" cy="501675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Monaco"/>
                <a:cs typeface="Monaco"/>
              </a:rPr>
              <a:t>%&gt; </a:t>
            </a:r>
            <a:r>
              <a:rPr lang="en-US" sz="1600" dirty="0" err="1" smtClean="0">
                <a:latin typeface="Monaco"/>
                <a:cs typeface="Monaco"/>
              </a:rPr>
              <a:t>cvs</a:t>
            </a:r>
            <a:r>
              <a:rPr lang="en-US" sz="1600" dirty="0" smtClean="0">
                <a:latin typeface="Monaco"/>
                <a:cs typeface="Monaco"/>
              </a:rPr>
              <a:t> status tes_nh3_mod.f</a:t>
            </a:r>
          </a:p>
          <a:p>
            <a:endParaRPr lang="en-US" sz="1600" dirty="0" smtClean="0">
              <a:latin typeface="Monaco"/>
              <a:cs typeface="Monaco"/>
            </a:endParaRPr>
          </a:p>
          <a:p>
            <a:r>
              <a:rPr lang="en-US" sz="1600" dirty="0" smtClean="0">
                <a:latin typeface="Monaco"/>
                <a:cs typeface="Monaco"/>
              </a:rPr>
              <a:t>===================================================================</a:t>
            </a:r>
          </a:p>
          <a:p>
            <a:r>
              <a:rPr lang="en-US" sz="1600" dirty="0" smtClean="0">
                <a:latin typeface="Monaco"/>
                <a:cs typeface="Monaco"/>
              </a:rPr>
              <a:t>File: tes_nh3_mod.f    	Status: Locally Modified</a:t>
            </a:r>
          </a:p>
          <a:p>
            <a:endParaRPr lang="en-US" sz="1600" dirty="0" smtClean="0">
              <a:latin typeface="Monaco"/>
              <a:cs typeface="Monaco"/>
            </a:endParaRPr>
          </a:p>
          <a:p>
            <a:r>
              <a:rPr lang="en-US" sz="1600" dirty="0" smtClean="0">
                <a:latin typeface="Monaco"/>
                <a:cs typeface="Monaco"/>
              </a:rPr>
              <a:t>   Working revision:	1.5</a:t>
            </a:r>
          </a:p>
          <a:p>
            <a:r>
              <a:rPr lang="en-US" sz="1600" dirty="0" smtClean="0">
                <a:latin typeface="Monaco"/>
                <a:cs typeface="Monaco"/>
              </a:rPr>
              <a:t>   Repository revision:	1.5	/Volumes/Data/CVS/CVSrepos/gcadj_std/code/obs_operators/tes_nh3_mod.f,v</a:t>
            </a:r>
          </a:p>
          <a:p>
            <a:r>
              <a:rPr lang="en-US" sz="1600" dirty="0" smtClean="0">
                <a:latin typeface="Monaco"/>
                <a:cs typeface="Monaco"/>
              </a:rPr>
              <a:t>   Commit Identifier:	3MgCptKiHtPFwHIu</a:t>
            </a:r>
          </a:p>
          <a:p>
            <a:r>
              <a:rPr lang="en-US" sz="1600" dirty="0" smtClean="0">
                <a:latin typeface="Monaco"/>
                <a:cs typeface="Monaco"/>
              </a:rPr>
              <a:t>   Sticky Tag:		(none)</a:t>
            </a:r>
          </a:p>
          <a:p>
            <a:r>
              <a:rPr lang="en-US" sz="1600" dirty="0" smtClean="0">
                <a:latin typeface="Monaco"/>
                <a:cs typeface="Monaco"/>
              </a:rPr>
              <a:t>   Sticky Date:		(none)</a:t>
            </a:r>
          </a:p>
          <a:p>
            <a:r>
              <a:rPr lang="en-US" sz="1600" dirty="0" smtClean="0">
                <a:latin typeface="Monaco"/>
                <a:cs typeface="Monaco"/>
              </a:rPr>
              <a:t>   Sticky Options:	(none)</a:t>
            </a:r>
          </a:p>
          <a:p>
            <a:endParaRPr lang="en-US" sz="1600" dirty="0" smtClean="0">
              <a:latin typeface="Monaco"/>
              <a:cs typeface="Monaco"/>
            </a:endParaRPr>
          </a:p>
          <a:p>
            <a:r>
              <a:rPr lang="en-US" sz="1600" dirty="0" smtClean="0">
                <a:latin typeface="Monaco"/>
                <a:cs typeface="Monaco"/>
              </a:rPr>
              <a:t>%&gt; </a:t>
            </a:r>
            <a:r>
              <a:rPr lang="en-US" sz="1600" dirty="0" err="1" smtClean="0">
                <a:latin typeface="Monaco"/>
                <a:cs typeface="Monaco"/>
              </a:rPr>
              <a:t>cvs</a:t>
            </a:r>
            <a:r>
              <a:rPr lang="en-US" sz="1600" dirty="0" smtClean="0">
                <a:latin typeface="Monaco"/>
                <a:cs typeface="Monaco"/>
              </a:rPr>
              <a:t> status | </a:t>
            </a:r>
            <a:r>
              <a:rPr lang="en-US" sz="1600" dirty="0" err="1" smtClean="0">
                <a:latin typeface="Monaco"/>
                <a:cs typeface="Monaco"/>
              </a:rPr>
              <a:t>grep</a:t>
            </a:r>
            <a:r>
              <a:rPr lang="en-US" sz="1600" dirty="0" smtClean="0">
                <a:latin typeface="Monaco"/>
                <a:cs typeface="Monaco"/>
              </a:rPr>
              <a:t> Status | </a:t>
            </a:r>
            <a:r>
              <a:rPr lang="en-US" sz="1600" dirty="0" err="1" smtClean="0">
                <a:latin typeface="Monaco"/>
                <a:cs typeface="Monaco"/>
              </a:rPr>
              <a:t>grep</a:t>
            </a:r>
            <a:r>
              <a:rPr lang="en-US" sz="1600" dirty="0" smtClean="0">
                <a:latin typeface="Monaco"/>
                <a:cs typeface="Monaco"/>
              </a:rPr>
              <a:t> –</a:t>
            </a:r>
            <a:r>
              <a:rPr lang="en-US" sz="1600" dirty="0" err="1" smtClean="0">
                <a:latin typeface="Monaco"/>
                <a:cs typeface="Monaco"/>
              </a:rPr>
              <a:t>v</a:t>
            </a:r>
            <a:r>
              <a:rPr lang="en-US" sz="1600" dirty="0" smtClean="0">
                <a:latin typeface="Monaco"/>
                <a:cs typeface="Monaco"/>
              </a:rPr>
              <a:t> “to-date”</a:t>
            </a:r>
          </a:p>
          <a:p>
            <a:r>
              <a:rPr lang="en-US" sz="1600" dirty="0" err="1" smtClean="0">
                <a:latin typeface="Monaco"/>
                <a:cs typeface="Monaco"/>
              </a:rPr>
              <a:t>cvs</a:t>
            </a:r>
            <a:r>
              <a:rPr lang="en-US" sz="1600" dirty="0" smtClean="0">
                <a:latin typeface="Monaco"/>
                <a:cs typeface="Monaco"/>
              </a:rPr>
              <a:t> status: Examining .</a:t>
            </a:r>
          </a:p>
          <a:p>
            <a:r>
              <a:rPr lang="en-US" sz="1600" dirty="0" smtClean="0">
                <a:latin typeface="Monaco"/>
                <a:cs typeface="Monaco"/>
              </a:rPr>
              <a:t>File: </a:t>
            </a:r>
            <a:r>
              <a:rPr lang="en-US" sz="1600" dirty="0" err="1" smtClean="0">
                <a:latin typeface="Monaco"/>
                <a:cs typeface="Monaco"/>
              </a:rPr>
              <a:t>Makefile.ifort.netcdf</a:t>
            </a:r>
            <a:r>
              <a:rPr lang="en-US" sz="1600" dirty="0" smtClean="0">
                <a:latin typeface="Monaco"/>
                <a:cs typeface="Monaco"/>
              </a:rPr>
              <a:t>	Status: Locally Modified</a:t>
            </a:r>
          </a:p>
          <a:p>
            <a:r>
              <a:rPr lang="en-US" sz="1600" dirty="0" smtClean="0">
                <a:latin typeface="Monaco"/>
                <a:cs typeface="Monaco"/>
              </a:rPr>
              <a:t>File: diag3.f          	Status: Locally Modified</a:t>
            </a:r>
          </a:p>
          <a:p>
            <a:r>
              <a:rPr lang="en-US" sz="1600" dirty="0" err="1" smtClean="0">
                <a:latin typeface="Monaco"/>
                <a:cs typeface="Monaco"/>
              </a:rPr>
              <a:t>cvs</a:t>
            </a:r>
            <a:r>
              <a:rPr lang="en-US" sz="1600" dirty="0" smtClean="0">
                <a:latin typeface="Monaco"/>
                <a:cs typeface="Monaco"/>
              </a:rPr>
              <a:t> status: Examining </a:t>
            </a:r>
            <a:r>
              <a:rPr lang="en-US" sz="1600" dirty="0" err="1" smtClean="0">
                <a:latin typeface="Monaco"/>
                <a:cs typeface="Monaco"/>
              </a:rPr>
              <a:t>adjoint</a:t>
            </a:r>
            <a:endParaRPr lang="en-US" sz="1600" dirty="0" smtClean="0">
              <a:latin typeface="Monaco"/>
              <a:cs typeface="Monaco"/>
            </a:endParaRPr>
          </a:p>
          <a:p>
            <a:r>
              <a:rPr lang="en-US" sz="1600" dirty="0" smtClean="0">
                <a:latin typeface="Monaco"/>
                <a:cs typeface="Monaco"/>
              </a:rPr>
              <a:t>File: </a:t>
            </a:r>
            <a:r>
              <a:rPr lang="en-US" sz="1600" dirty="0" err="1" smtClean="0">
                <a:latin typeface="Monaco"/>
                <a:cs typeface="Monaco"/>
              </a:rPr>
              <a:t>define_adj.h</a:t>
            </a:r>
            <a:r>
              <a:rPr lang="en-US" sz="1600" dirty="0" smtClean="0">
                <a:latin typeface="Monaco"/>
                <a:cs typeface="Monaco"/>
              </a:rPr>
              <a:t>     	Status: Locally Modified</a:t>
            </a:r>
          </a:p>
          <a:p>
            <a:r>
              <a:rPr lang="en-US" sz="1600" dirty="0" smtClean="0">
                <a:latin typeface="Monaco"/>
                <a:cs typeface="Monaco"/>
              </a:rPr>
              <a:t>File: </a:t>
            </a:r>
            <a:r>
              <a:rPr lang="en-US" sz="1600" dirty="0" err="1" smtClean="0">
                <a:latin typeface="Monaco"/>
                <a:cs typeface="Monaco"/>
              </a:rPr>
              <a:t>geos_chem_adj_mod.f</a:t>
            </a:r>
            <a:r>
              <a:rPr lang="en-US" sz="1600" dirty="0" smtClean="0">
                <a:latin typeface="Monaco"/>
                <a:cs typeface="Monaco"/>
              </a:rPr>
              <a:t>	Status: Needs patch</a:t>
            </a:r>
          </a:p>
          <a:p>
            <a:r>
              <a:rPr lang="en-US" sz="1600" dirty="0" smtClean="0">
                <a:latin typeface="Monaco"/>
                <a:cs typeface="Monaco"/>
              </a:rPr>
              <a:t>File: </a:t>
            </a:r>
            <a:r>
              <a:rPr lang="en-US" sz="1600" dirty="0" err="1" smtClean="0">
                <a:latin typeface="Monaco"/>
                <a:cs typeface="Monaco"/>
              </a:rPr>
              <a:t>partition_adj.f</a:t>
            </a:r>
            <a:r>
              <a:rPr lang="en-US" sz="1600" dirty="0" smtClean="0">
                <a:latin typeface="Monaco"/>
                <a:cs typeface="Monaco"/>
              </a:rPr>
              <a:t>  	Status: Needs Merge</a:t>
            </a:r>
          </a:p>
          <a:p>
            <a:endParaRPr lang="en-US" sz="1600" dirty="0">
              <a:latin typeface="Monaco"/>
              <a:cs typeface="Monaco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35280" y="1221323"/>
            <a:ext cx="785233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Determine which of your files are not up-to-date: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See changes in the repository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60400" y="3749040"/>
            <a:ext cx="1846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1200" dirty="0">
              <a:latin typeface="Monaco"/>
              <a:cs typeface="Monaco"/>
            </a:endParaRPr>
          </a:p>
        </p:txBody>
      </p:sp>
      <p:sp>
        <p:nvSpPr>
          <p:cNvPr id="5" name="Snip Single Corner Rectangle 4"/>
          <p:cNvSpPr/>
          <p:nvPr/>
        </p:nvSpPr>
        <p:spPr bwMode="auto">
          <a:xfrm>
            <a:off x="233680" y="1808480"/>
            <a:ext cx="3108960" cy="2357120"/>
          </a:xfrm>
          <a:prstGeom prst="snip1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Monaco"/>
                <a:cs typeface="Monaco"/>
              </a:rPr>
              <a:t>!$ID: </a:t>
            </a:r>
            <a:r>
              <a:rPr lang="en-US" sz="1600" dirty="0" err="1" smtClean="0">
                <a:latin typeface="Monaco"/>
                <a:cs typeface="Monaco"/>
              </a:rPr>
              <a:t>foo_mod.f</a:t>
            </a:r>
            <a:r>
              <a:rPr lang="en-US" sz="1600" dirty="0" smtClean="0">
                <a:latin typeface="Monaco"/>
                <a:cs typeface="Monaco"/>
              </a:rPr>
              <a:t> v1.2 $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1600" dirty="0" smtClean="0">
              <a:latin typeface="Monaco"/>
              <a:cs typeface="Monaco"/>
            </a:endParaRP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Monaco"/>
                <a:cs typeface="Monaco"/>
              </a:rPr>
              <a:t>subroutine </a:t>
            </a:r>
            <a:r>
              <a:rPr lang="en-US" sz="1600" dirty="0" err="1" smtClean="0">
                <a:latin typeface="Monaco"/>
                <a:cs typeface="Monaco"/>
              </a:rPr>
              <a:t>foo</a:t>
            </a:r>
            <a:endParaRPr lang="en-US" sz="1600" dirty="0" smtClean="0">
              <a:latin typeface="Monaco"/>
              <a:cs typeface="Monaco"/>
            </a:endParaRP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aco"/>
              <a:cs typeface="Monaco"/>
            </a:endParaRP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Monaco"/>
                <a:cs typeface="Monaco"/>
              </a:rPr>
              <a:t>print*, ‘hello world’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Monaco"/>
                <a:cs typeface="Monaco"/>
              </a:rPr>
              <a:t>print*, ‘ new line’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aco"/>
              <a:cs typeface="Monaco"/>
            </a:endParaRP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aco"/>
                <a:cs typeface="Monaco"/>
              </a:rPr>
              <a:t>end subroutine </a:t>
            </a: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onaco"/>
                <a:cs typeface="Monaco"/>
              </a:rPr>
              <a:t>foo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aco"/>
              <a:cs typeface="Monaco"/>
            </a:endParaRPr>
          </a:p>
        </p:txBody>
      </p:sp>
      <p:sp>
        <p:nvSpPr>
          <p:cNvPr id="6" name="Snip Single Corner Rectangle 5"/>
          <p:cNvSpPr/>
          <p:nvPr/>
        </p:nvSpPr>
        <p:spPr bwMode="auto">
          <a:xfrm>
            <a:off x="5892800" y="1778000"/>
            <a:ext cx="3108960" cy="2042160"/>
          </a:xfrm>
          <a:prstGeom prst="snip1Rect">
            <a:avLst/>
          </a:prstGeom>
          <a:solidFill>
            <a:srgbClr val="C0504D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en-US" sz="1600" dirty="0" smtClean="0">
                <a:latin typeface="Monaco"/>
                <a:cs typeface="Monaco"/>
              </a:rPr>
              <a:t>!$ID: </a:t>
            </a:r>
            <a:r>
              <a:rPr lang="en-US" sz="1600" dirty="0" err="1" smtClean="0">
                <a:latin typeface="Monaco"/>
                <a:cs typeface="Monaco"/>
              </a:rPr>
              <a:t>foo_mod.f</a:t>
            </a:r>
            <a:r>
              <a:rPr lang="en-US" sz="1600" dirty="0" smtClean="0">
                <a:latin typeface="Monaco"/>
                <a:cs typeface="Monaco"/>
              </a:rPr>
              <a:t> v1.1 $</a:t>
            </a:r>
          </a:p>
          <a:p>
            <a:endParaRPr lang="en-US" sz="1600" dirty="0" smtClean="0">
              <a:latin typeface="Monaco"/>
              <a:cs typeface="Monaco"/>
            </a:endParaRPr>
          </a:p>
          <a:p>
            <a:r>
              <a:rPr lang="en-US" sz="1600" dirty="0" smtClean="0">
                <a:latin typeface="Monaco"/>
                <a:cs typeface="Monaco"/>
              </a:rPr>
              <a:t>subroutine </a:t>
            </a:r>
            <a:r>
              <a:rPr lang="en-US" sz="1600" dirty="0" err="1" smtClean="0">
                <a:latin typeface="Monaco"/>
                <a:cs typeface="Monaco"/>
              </a:rPr>
              <a:t>foo</a:t>
            </a:r>
            <a:endParaRPr lang="en-US" sz="1600" dirty="0" smtClean="0">
              <a:latin typeface="Monaco"/>
              <a:cs typeface="Monaco"/>
            </a:endParaRPr>
          </a:p>
          <a:p>
            <a:endParaRPr lang="en-US" sz="1600" dirty="0" smtClean="0">
              <a:latin typeface="Monaco"/>
              <a:cs typeface="Monaco"/>
            </a:endParaRPr>
          </a:p>
          <a:p>
            <a:r>
              <a:rPr lang="en-US" sz="1600" dirty="0" smtClean="0">
                <a:latin typeface="Monaco"/>
                <a:cs typeface="Monaco"/>
              </a:rPr>
              <a:t>print*, ‘hello world’</a:t>
            </a:r>
          </a:p>
          <a:p>
            <a:endParaRPr lang="en-US" sz="1600" dirty="0" smtClean="0">
              <a:latin typeface="Monaco"/>
              <a:cs typeface="Monaco"/>
            </a:endParaRPr>
          </a:p>
          <a:p>
            <a:r>
              <a:rPr lang="en-US" sz="1600" dirty="0" smtClean="0">
                <a:latin typeface="Monaco"/>
                <a:cs typeface="Monaco"/>
              </a:rPr>
              <a:t>end subroutine </a:t>
            </a:r>
            <a:r>
              <a:rPr lang="en-US" sz="1600" dirty="0" err="1" smtClean="0">
                <a:latin typeface="Monaco"/>
                <a:cs typeface="Monaco"/>
              </a:rPr>
              <a:t>foo</a:t>
            </a:r>
            <a:endParaRPr lang="en-US" sz="1600" dirty="0" smtClean="0">
              <a:latin typeface="Monaco"/>
              <a:cs typeface="Monaco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41754" y="4267200"/>
            <a:ext cx="5583279" cy="20005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So what were the changes to </a:t>
            </a:r>
            <a:r>
              <a:rPr lang="en-US" sz="2000" dirty="0" err="1" smtClean="0"/>
              <a:t>foo_mod.f</a:t>
            </a:r>
            <a:r>
              <a:rPr lang="en-US" sz="2000" dirty="0" smtClean="0"/>
              <a:t> ?</a:t>
            </a:r>
          </a:p>
          <a:p>
            <a:r>
              <a:rPr lang="en-US" sz="1600" dirty="0" smtClean="0">
                <a:latin typeface="Monaco"/>
                <a:cs typeface="Monaco"/>
              </a:rPr>
              <a:t>	%&gt; </a:t>
            </a:r>
            <a:r>
              <a:rPr lang="en-US" sz="1600" dirty="0" err="1" smtClean="0">
                <a:latin typeface="Monaco"/>
                <a:cs typeface="Monaco"/>
              </a:rPr>
              <a:t>cvs</a:t>
            </a:r>
            <a:r>
              <a:rPr lang="en-US" sz="1600" dirty="0" smtClean="0">
                <a:latin typeface="Monaco"/>
                <a:cs typeface="Monaco"/>
              </a:rPr>
              <a:t> diff </a:t>
            </a:r>
            <a:r>
              <a:rPr lang="en-US" sz="1600" dirty="0" err="1" smtClean="0">
                <a:latin typeface="Monaco"/>
                <a:cs typeface="Monaco"/>
              </a:rPr>
              <a:t>foo_mod.f</a:t>
            </a:r>
            <a:endParaRPr lang="en-US" sz="1600" dirty="0" smtClean="0">
              <a:latin typeface="Monaco"/>
              <a:cs typeface="Monaco"/>
            </a:endParaRPr>
          </a:p>
          <a:p>
            <a:endParaRPr lang="en-US" sz="1600" dirty="0" smtClean="0">
              <a:latin typeface="Monaco"/>
              <a:cs typeface="Monaco"/>
            </a:endParaRPr>
          </a:p>
          <a:p>
            <a:r>
              <a:rPr lang="en-US" sz="1600" dirty="0" smtClean="0">
                <a:latin typeface="Monaco"/>
                <a:cs typeface="Monaco"/>
              </a:rPr>
              <a:t>		&gt; line 4,5</a:t>
            </a:r>
          </a:p>
          <a:p>
            <a:r>
              <a:rPr lang="en-US" sz="1600" dirty="0" smtClean="0">
                <a:latin typeface="Monaco"/>
                <a:cs typeface="Monaco"/>
              </a:rPr>
              <a:t>		&gt; print*, ‘ new line ‘</a:t>
            </a:r>
          </a:p>
          <a:p>
            <a:endParaRPr lang="en-US" sz="2000" dirty="0" smtClean="0"/>
          </a:p>
          <a:p>
            <a:r>
              <a:rPr lang="en-US" sz="2000" dirty="0" smtClean="0"/>
              <a:t>“&gt;” means a line was added.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 Box 4"/>
          <p:cNvSpPr txBox="1">
            <a:spLocks noChangeArrowheads="1"/>
          </p:cNvSpPr>
          <p:nvPr/>
        </p:nvSpPr>
        <p:spPr bwMode="auto">
          <a:xfrm>
            <a:off x="1148080" y="1137920"/>
            <a:ext cx="7091680" cy="400110"/>
          </a:xfrm>
          <a:prstGeom prst="rect">
            <a:avLst/>
          </a:prstGeom>
          <a:noFill/>
          <a:ln w="31750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dirty="0" smtClean="0"/>
              <a:t>i.e., </a:t>
            </a:r>
            <a:r>
              <a:rPr lang="en-US" sz="2000" dirty="0"/>
              <a:t>what efficiency do we gain by using an </a:t>
            </a:r>
            <a:r>
              <a:rPr lang="en-US" sz="2000" dirty="0" err="1"/>
              <a:t>adjoint</a:t>
            </a:r>
            <a:endParaRPr lang="en-US" sz="2000" dirty="0"/>
          </a:p>
        </p:txBody>
      </p:sp>
      <p:sp>
        <p:nvSpPr>
          <p:cNvPr id="21509" name="Text Box 5"/>
          <p:cNvSpPr txBox="1">
            <a:spLocks noChangeArrowheads="1"/>
          </p:cNvSpPr>
          <p:nvPr/>
        </p:nvSpPr>
        <p:spPr bwMode="auto">
          <a:xfrm>
            <a:off x="762000" y="1986280"/>
            <a:ext cx="38862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/>
              <a:t>Many observations and</a:t>
            </a:r>
            <a:r>
              <a:rPr lang="en-US" sz="1600">
                <a:sym typeface="Wingdings" charset="2"/>
              </a:rPr>
              <a:t> high resolution estimates possible (eg. CO sources) use an adjoint</a:t>
            </a:r>
            <a:endParaRPr lang="en-US" sz="1600"/>
          </a:p>
        </p:txBody>
      </p:sp>
      <p:sp>
        <p:nvSpPr>
          <p:cNvPr id="21510" name="Text Box 6"/>
          <p:cNvSpPr txBox="1">
            <a:spLocks noChangeArrowheads="1"/>
          </p:cNvSpPr>
          <p:nvPr/>
        </p:nvSpPr>
        <p:spPr bwMode="auto">
          <a:xfrm>
            <a:off x="5029200" y="2060893"/>
            <a:ext cx="41148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/>
              <a:t>Few observations, can only constrain a few regions (e.g. mercury sources)</a:t>
            </a:r>
            <a:r>
              <a:rPr lang="en-US" sz="1600">
                <a:sym typeface="Wingdings" charset="2"/>
              </a:rPr>
              <a:t> adjoint not efficient</a:t>
            </a:r>
            <a:endParaRPr lang="en-US" sz="1600"/>
          </a:p>
        </p:txBody>
      </p:sp>
      <p:pic>
        <p:nvPicPr>
          <p:cNvPr id="21511" name="Picture 7"/>
          <p:cNvPicPr>
            <a:picLocks noChangeAspect="1" noChangeArrowheads="1"/>
          </p:cNvPicPr>
          <p:nvPr/>
        </p:nvPicPr>
        <p:blipFill>
          <a:blip r:embed="rId3"/>
          <a:srcRect b="983"/>
          <a:stretch>
            <a:fillRect/>
          </a:stretch>
        </p:blipFill>
        <p:spPr bwMode="auto">
          <a:xfrm>
            <a:off x="1066800" y="2900680"/>
            <a:ext cx="3352800" cy="1965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12" name="Text Box 8"/>
          <p:cNvSpPr txBox="1">
            <a:spLocks noChangeArrowheads="1"/>
          </p:cNvSpPr>
          <p:nvPr/>
        </p:nvSpPr>
        <p:spPr bwMode="auto">
          <a:xfrm>
            <a:off x="0" y="3434080"/>
            <a:ext cx="1371600" cy="584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/>
              <a:t>satellite obs.</a:t>
            </a:r>
          </a:p>
        </p:txBody>
      </p:sp>
      <p:pic>
        <p:nvPicPr>
          <p:cNvPr id="21513" name="Picture 9" descr="annual_total_emiss200405-200504"/>
          <p:cNvPicPr>
            <a:picLocks noChangeAspect="1" noChangeArrowheads="1"/>
          </p:cNvPicPr>
          <p:nvPr/>
        </p:nvPicPr>
        <p:blipFill>
          <a:blip r:embed="rId4"/>
          <a:srcRect l="4500" t="19426" r="1801" b="29788"/>
          <a:stretch>
            <a:fillRect/>
          </a:stretch>
        </p:blipFill>
        <p:spPr bwMode="auto">
          <a:xfrm>
            <a:off x="1066800" y="4881880"/>
            <a:ext cx="3429000" cy="1827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14" name="Text Box 10"/>
          <p:cNvSpPr txBox="1">
            <a:spLocks noChangeArrowheads="1"/>
          </p:cNvSpPr>
          <p:nvPr/>
        </p:nvSpPr>
        <p:spPr bwMode="auto">
          <a:xfrm>
            <a:off x="0" y="5720080"/>
            <a:ext cx="12954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/>
              <a:t>A posteriori emissions</a:t>
            </a:r>
          </a:p>
        </p:txBody>
      </p:sp>
      <p:pic>
        <p:nvPicPr>
          <p:cNvPr id="21515" name="Picture 1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029200" y="3053080"/>
            <a:ext cx="3581400" cy="2624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16" name="Text Box 13"/>
          <p:cNvSpPr txBox="1">
            <a:spLocks noChangeArrowheads="1"/>
          </p:cNvSpPr>
          <p:nvPr/>
        </p:nvSpPr>
        <p:spPr bwMode="auto">
          <a:xfrm>
            <a:off x="5029200" y="5872480"/>
            <a:ext cx="38862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>
                <a:solidFill>
                  <a:srgbClr val="FF0000"/>
                </a:solidFill>
              </a:rPr>
              <a:t>*</a:t>
            </a:r>
            <a:r>
              <a:rPr lang="en-US" sz="1600"/>
              <a:t> Except for calculating gradients for analytical inversion (see Kopacz et al. [2009], Kaminski et al. 1999)</a:t>
            </a:r>
          </a:p>
        </p:txBody>
      </p:sp>
      <p:sp>
        <p:nvSpPr>
          <p:cNvPr id="21517" name="Text Box 14"/>
          <p:cNvSpPr txBox="1">
            <a:spLocks noChangeArrowheads="1"/>
          </p:cNvSpPr>
          <p:nvPr/>
        </p:nvSpPr>
        <p:spPr bwMode="auto">
          <a:xfrm>
            <a:off x="1524000" y="1452880"/>
            <a:ext cx="609600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800">
                <a:solidFill>
                  <a:srgbClr val="00CC00"/>
                </a:solidFill>
                <a:sym typeface="Wingdings 2" charset="2"/>
              </a:rPr>
              <a:t></a:t>
            </a:r>
          </a:p>
        </p:txBody>
      </p:sp>
      <p:sp>
        <p:nvSpPr>
          <p:cNvPr id="21518" name="Text Box 15"/>
          <p:cNvSpPr txBox="1">
            <a:spLocks noChangeArrowheads="1"/>
          </p:cNvSpPr>
          <p:nvPr/>
        </p:nvSpPr>
        <p:spPr bwMode="auto">
          <a:xfrm>
            <a:off x="8153400" y="1529080"/>
            <a:ext cx="4572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400" dirty="0" err="1">
                <a:solidFill>
                  <a:srgbClr val="FF0000"/>
                </a:solidFill>
                <a:sym typeface="Wingdings 2" charset="2"/>
              </a:rPr>
              <a:t></a:t>
            </a:r>
            <a:endParaRPr lang="en-US" sz="4400" dirty="0">
              <a:solidFill>
                <a:srgbClr val="FF0000"/>
              </a:solidFill>
              <a:sym typeface="Wingdings 2" charset="2"/>
            </a:endParaRPr>
          </a:p>
        </p:txBody>
      </p:sp>
      <p:sp>
        <p:nvSpPr>
          <p:cNvPr id="1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944562"/>
          </a:xfrm>
        </p:spPr>
        <p:txBody>
          <a:bodyPr/>
          <a:lstStyle/>
          <a:p>
            <a:pPr eaLnBrk="1" hangingPunct="1"/>
            <a:r>
              <a:rPr lang="en-US" sz="2800" dirty="0">
                <a:solidFill>
                  <a:srgbClr val="A50021"/>
                </a:solidFill>
              </a:rPr>
              <a:t>What is an </a:t>
            </a:r>
            <a:r>
              <a:rPr lang="en-US" sz="2800" dirty="0" err="1">
                <a:solidFill>
                  <a:srgbClr val="A50021"/>
                </a:solidFill>
              </a:rPr>
              <a:t>adjoint</a:t>
            </a:r>
            <a:r>
              <a:rPr lang="en-US" sz="2800" dirty="0">
                <a:solidFill>
                  <a:srgbClr val="A50021"/>
                </a:solidFill>
              </a:rPr>
              <a:t> good and not good for?</a:t>
            </a:r>
          </a:p>
        </p:txBody>
      </p:sp>
      <p:sp>
        <p:nvSpPr>
          <p:cNvPr id="18" name="Text Box 5"/>
          <p:cNvSpPr txBox="1">
            <a:spLocks noChangeArrowheads="1"/>
          </p:cNvSpPr>
          <p:nvPr/>
        </p:nvSpPr>
        <p:spPr bwMode="auto">
          <a:xfrm>
            <a:off x="2921000" y="1610360"/>
            <a:ext cx="374396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b="1" dirty="0"/>
              <a:t>1.</a:t>
            </a:r>
            <a:r>
              <a:rPr lang="en-US" sz="2000" b="1" dirty="0" smtClean="0"/>
              <a:t> Parameter estimation</a:t>
            </a:r>
            <a:endParaRPr lang="en-US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Tracking your own changes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60400" y="3749040"/>
            <a:ext cx="1846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1200" dirty="0">
              <a:latin typeface="Monaco"/>
              <a:cs typeface="Monaco"/>
            </a:endParaRPr>
          </a:p>
        </p:txBody>
      </p:sp>
      <p:sp>
        <p:nvSpPr>
          <p:cNvPr id="5" name="Snip Single Corner Rectangle 4"/>
          <p:cNvSpPr/>
          <p:nvPr/>
        </p:nvSpPr>
        <p:spPr bwMode="auto">
          <a:xfrm>
            <a:off x="233680" y="1808480"/>
            <a:ext cx="3108960" cy="2357120"/>
          </a:xfrm>
          <a:prstGeom prst="snip1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Monaco"/>
                <a:cs typeface="Monaco"/>
              </a:rPr>
              <a:t>!$ID: </a:t>
            </a:r>
            <a:r>
              <a:rPr lang="en-US" sz="1600" dirty="0" err="1" smtClean="0">
                <a:latin typeface="Monaco"/>
                <a:cs typeface="Monaco"/>
              </a:rPr>
              <a:t>foo_mod.f</a:t>
            </a:r>
            <a:r>
              <a:rPr lang="en-US" sz="1600" dirty="0" smtClean="0">
                <a:latin typeface="Monaco"/>
                <a:cs typeface="Monaco"/>
              </a:rPr>
              <a:t> v1.2 $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1600" dirty="0" smtClean="0">
              <a:latin typeface="Monaco"/>
              <a:cs typeface="Monaco"/>
            </a:endParaRP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Monaco"/>
                <a:cs typeface="Monaco"/>
              </a:rPr>
              <a:t>subroutine </a:t>
            </a:r>
            <a:r>
              <a:rPr lang="en-US" sz="1600" dirty="0" err="1" smtClean="0">
                <a:latin typeface="Monaco"/>
                <a:cs typeface="Monaco"/>
              </a:rPr>
              <a:t>foo</a:t>
            </a:r>
            <a:endParaRPr lang="en-US" sz="1600" dirty="0" smtClean="0">
              <a:latin typeface="Monaco"/>
              <a:cs typeface="Monaco"/>
            </a:endParaRP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aco"/>
              <a:cs typeface="Monaco"/>
            </a:endParaRP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Monaco"/>
                <a:cs typeface="Monaco"/>
              </a:rPr>
              <a:t>print*, ‘hello world’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Monaco"/>
                <a:cs typeface="Monaco"/>
              </a:rPr>
              <a:t>print*, ‘ new line’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aco"/>
              <a:cs typeface="Monaco"/>
            </a:endParaRP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aco"/>
                <a:cs typeface="Monaco"/>
              </a:rPr>
              <a:t>end subroutine </a:t>
            </a: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onaco"/>
                <a:cs typeface="Monaco"/>
              </a:rPr>
              <a:t>foo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aco"/>
              <a:cs typeface="Monaco"/>
            </a:endParaRPr>
          </a:p>
        </p:txBody>
      </p:sp>
      <p:sp>
        <p:nvSpPr>
          <p:cNvPr id="6" name="Snip Single Corner Rectangle 5"/>
          <p:cNvSpPr/>
          <p:nvPr/>
        </p:nvSpPr>
        <p:spPr bwMode="auto">
          <a:xfrm>
            <a:off x="5892800" y="1778000"/>
            <a:ext cx="3108960" cy="2418080"/>
          </a:xfrm>
          <a:prstGeom prst="snip1Rect">
            <a:avLst/>
          </a:prstGeom>
          <a:solidFill>
            <a:srgbClr val="C0504D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en-US" sz="1600" dirty="0" smtClean="0">
                <a:latin typeface="Monaco"/>
                <a:cs typeface="Monaco"/>
              </a:rPr>
              <a:t>!$ID: </a:t>
            </a:r>
            <a:r>
              <a:rPr lang="en-US" sz="1600" dirty="0" err="1" smtClean="0">
                <a:latin typeface="Monaco"/>
                <a:cs typeface="Monaco"/>
              </a:rPr>
              <a:t>foo_mod.f</a:t>
            </a:r>
            <a:r>
              <a:rPr lang="en-US" sz="1600" dirty="0" smtClean="0">
                <a:latin typeface="Monaco"/>
                <a:cs typeface="Monaco"/>
              </a:rPr>
              <a:t> v1.2 $</a:t>
            </a:r>
          </a:p>
          <a:p>
            <a:endParaRPr lang="en-US" sz="1600" dirty="0" smtClean="0">
              <a:latin typeface="Monaco"/>
              <a:cs typeface="Monaco"/>
            </a:endParaRPr>
          </a:p>
          <a:p>
            <a:r>
              <a:rPr lang="en-US" sz="1600" dirty="0" smtClean="0">
                <a:latin typeface="Monaco"/>
                <a:cs typeface="Monaco"/>
              </a:rPr>
              <a:t>subroutine </a:t>
            </a:r>
            <a:r>
              <a:rPr lang="en-US" sz="1600" dirty="0" err="1" smtClean="0">
                <a:latin typeface="Monaco"/>
                <a:cs typeface="Monaco"/>
              </a:rPr>
              <a:t>foo</a:t>
            </a:r>
            <a:endParaRPr lang="en-US" sz="1600" dirty="0" smtClean="0">
              <a:latin typeface="Monaco"/>
              <a:cs typeface="Monaco"/>
            </a:endParaRPr>
          </a:p>
          <a:p>
            <a:endParaRPr lang="en-US" sz="1600" dirty="0" smtClean="0">
              <a:latin typeface="Monaco"/>
              <a:cs typeface="Monaco"/>
            </a:endParaRPr>
          </a:p>
          <a:p>
            <a:r>
              <a:rPr lang="en-US" sz="1600" dirty="0" smtClean="0">
                <a:latin typeface="Monaco"/>
                <a:cs typeface="Monaco"/>
              </a:rPr>
              <a:t>print*, ‘hello world’</a:t>
            </a:r>
          </a:p>
          <a:p>
            <a:r>
              <a:rPr lang="en-US" sz="1600" dirty="0" smtClean="0">
                <a:latin typeface="Monaco"/>
                <a:cs typeface="Monaco"/>
              </a:rPr>
              <a:t>print*, ‘ goodbye’</a:t>
            </a:r>
          </a:p>
          <a:p>
            <a:endParaRPr lang="en-US" sz="1600" dirty="0" smtClean="0">
              <a:latin typeface="Monaco"/>
              <a:cs typeface="Monaco"/>
            </a:endParaRPr>
          </a:p>
          <a:p>
            <a:r>
              <a:rPr lang="en-US" sz="1600" dirty="0" smtClean="0">
                <a:latin typeface="Monaco"/>
                <a:cs typeface="Monaco"/>
              </a:rPr>
              <a:t>end subroutine </a:t>
            </a:r>
            <a:r>
              <a:rPr lang="en-US" sz="1600" dirty="0" err="1" smtClean="0">
                <a:latin typeface="Monaco"/>
                <a:cs typeface="Monaco"/>
              </a:rPr>
              <a:t>foo</a:t>
            </a:r>
            <a:endParaRPr lang="en-US" sz="1600" dirty="0" smtClean="0">
              <a:latin typeface="Monaco"/>
              <a:cs typeface="Monaco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41754" y="4196080"/>
            <a:ext cx="4621778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1600" dirty="0" smtClean="0">
              <a:latin typeface="Monaco"/>
              <a:cs typeface="Monaco"/>
            </a:endParaRPr>
          </a:p>
          <a:p>
            <a:r>
              <a:rPr lang="en-US" sz="1600" dirty="0" smtClean="0">
                <a:latin typeface="Monaco"/>
                <a:cs typeface="Monaco"/>
              </a:rPr>
              <a:t>%&gt; </a:t>
            </a:r>
            <a:r>
              <a:rPr lang="en-US" sz="1600" dirty="0" err="1" smtClean="0">
                <a:latin typeface="Monaco"/>
                <a:cs typeface="Monaco"/>
              </a:rPr>
              <a:t>cvs</a:t>
            </a:r>
            <a:r>
              <a:rPr lang="en-US" sz="1600" dirty="0" smtClean="0">
                <a:latin typeface="Monaco"/>
                <a:cs typeface="Monaco"/>
              </a:rPr>
              <a:t> diff </a:t>
            </a:r>
            <a:r>
              <a:rPr lang="en-US" sz="1600" dirty="0" err="1" smtClean="0">
                <a:latin typeface="Monaco"/>
                <a:cs typeface="Monaco"/>
              </a:rPr>
              <a:t>foo_mod.f</a:t>
            </a:r>
            <a:endParaRPr lang="en-US" sz="1600" dirty="0" smtClean="0">
              <a:latin typeface="Monaco"/>
              <a:cs typeface="Monaco"/>
            </a:endParaRPr>
          </a:p>
          <a:p>
            <a:r>
              <a:rPr lang="en-US" sz="1600" dirty="0" smtClean="0">
                <a:latin typeface="Monaco"/>
                <a:cs typeface="Monaco"/>
              </a:rPr>
              <a:t>diff -r1.2 </a:t>
            </a:r>
            <a:r>
              <a:rPr lang="en-US" sz="1600" dirty="0" err="1" smtClean="0">
                <a:latin typeface="Monaco"/>
                <a:cs typeface="Monaco"/>
              </a:rPr>
              <a:t>foo_mod.f</a:t>
            </a:r>
            <a:endParaRPr lang="en-US" sz="1600" dirty="0" smtClean="0">
              <a:latin typeface="Monaco"/>
              <a:cs typeface="Monaco"/>
            </a:endParaRPr>
          </a:p>
          <a:p>
            <a:r>
              <a:rPr lang="en-US" sz="1600" dirty="0" smtClean="0">
                <a:latin typeface="Monaco"/>
                <a:cs typeface="Monaco"/>
              </a:rPr>
              <a:t>4c4</a:t>
            </a:r>
          </a:p>
          <a:p>
            <a:r>
              <a:rPr lang="en-US" sz="1600" dirty="0" smtClean="0">
                <a:latin typeface="Monaco"/>
                <a:cs typeface="Monaco"/>
              </a:rPr>
              <a:t>&lt;       print*, ‘ new line’</a:t>
            </a:r>
          </a:p>
          <a:p>
            <a:r>
              <a:rPr lang="en-US" sz="1600" dirty="0" smtClean="0">
                <a:latin typeface="Monaco"/>
                <a:cs typeface="Monaco"/>
              </a:rPr>
              <a:t>---</a:t>
            </a:r>
          </a:p>
          <a:p>
            <a:r>
              <a:rPr lang="en-US" sz="1600" dirty="0" smtClean="0">
                <a:latin typeface="Monaco"/>
                <a:cs typeface="Monaco"/>
              </a:rPr>
              <a:t>&gt;       print*, ‘ goodbye’ </a:t>
            </a:r>
            <a:r>
              <a:rPr lang="en-US" sz="1600" dirty="0" err="1" smtClean="0">
                <a:latin typeface="Monaco"/>
                <a:cs typeface="Monaco"/>
              </a:rPr>
              <a:t>foo_mod.f</a:t>
            </a:r>
            <a:r>
              <a:rPr lang="en-US" sz="1600" dirty="0" smtClean="0">
                <a:latin typeface="Monaco"/>
                <a:cs typeface="Monaco"/>
              </a:rPr>
              <a:t>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93040" y="6027003"/>
            <a:ext cx="800757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This shows your changes relative to the repository </a:t>
            </a:r>
          </a:p>
          <a:p>
            <a:r>
              <a:rPr lang="en-US" dirty="0" smtClean="0"/>
              <a:t>at the time of checkout or last update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Tracking your own changes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60400" y="3749040"/>
            <a:ext cx="1846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1200" dirty="0">
              <a:latin typeface="Monaco"/>
              <a:cs typeface="Monaco"/>
            </a:endParaRPr>
          </a:p>
        </p:txBody>
      </p:sp>
      <p:sp>
        <p:nvSpPr>
          <p:cNvPr id="5" name="Snip Single Corner Rectangle 4"/>
          <p:cNvSpPr/>
          <p:nvPr/>
        </p:nvSpPr>
        <p:spPr bwMode="auto">
          <a:xfrm>
            <a:off x="233680" y="1808480"/>
            <a:ext cx="3108960" cy="2357120"/>
          </a:xfrm>
          <a:prstGeom prst="snip1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Monaco"/>
                <a:cs typeface="Monaco"/>
              </a:rPr>
              <a:t>!$ID: </a:t>
            </a:r>
            <a:r>
              <a:rPr lang="en-US" sz="1600" dirty="0" err="1" smtClean="0">
                <a:latin typeface="Monaco"/>
                <a:cs typeface="Monaco"/>
              </a:rPr>
              <a:t>foo_mod.f</a:t>
            </a:r>
            <a:r>
              <a:rPr lang="en-US" sz="1600" dirty="0" smtClean="0">
                <a:latin typeface="Monaco"/>
                <a:cs typeface="Monaco"/>
              </a:rPr>
              <a:t> v1.3 $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1600" dirty="0" smtClean="0">
              <a:latin typeface="Monaco"/>
              <a:cs typeface="Monaco"/>
            </a:endParaRP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Monaco"/>
                <a:cs typeface="Monaco"/>
              </a:rPr>
              <a:t>subroutine </a:t>
            </a:r>
            <a:r>
              <a:rPr lang="en-US" sz="1600" dirty="0" err="1" smtClean="0">
                <a:latin typeface="Monaco"/>
                <a:cs typeface="Monaco"/>
              </a:rPr>
              <a:t>foo</a:t>
            </a:r>
            <a:endParaRPr lang="en-US" sz="1600" dirty="0" smtClean="0">
              <a:latin typeface="Monaco"/>
              <a:cs typeface="Monaco"/>
            </a:endParaRP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aco"/>
              <a:cs typeface="Monaco"/>
            </a:endParaRP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Monaco"/>
                <a:cs typeface="Monaco"/>
              </a:rPr>
              <a:t>print*, ‘hello world’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Monaco"/>
                <a:cs typeface="Monaco"/>
              </a:rPr>
              <a:t>print*, ‘ new line’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aco"/>
                <a:cs typeface="Monaco"/>
              </a:rPr>
              <a:t>print*, ‘ </a:t>
            </a: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onaco"/>
                <a:cs typeface="Monaco"/>
              </a:rPr>
              <a:t>i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aco"/>
                <a:cs typeface="Monaco"/>
              </a:rPr>
              <a:t> like pie’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aco"/>
                <a:cs typeface="Monaco"/>
              </a:rPr>
              <a:t>end subroutine </a:t>
            </a: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onaco"/>
                <a:cs typeface="Monaco"/>
              </a:rPr>
              <a:t>foo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aco"/>
              <a:cs typeface="Monaco"/>
            </a:endParaRPr>
          </a:p>
        </p:txBody>
      </p:sp>
      <p:sp>
        <p:nvSpPr>
          <p:cNvPr id="6" name="Snip Single Corner Rectangle 5"/>
          <p:cNvSpPr/>
          <p:nvPr/>
        </p:nvSpPr>
        <p:spPr bwMode="auto">
          <a:xfrm>
            <a:off x="5892800" y="1778000"/>
            <a:ext cx="3108960" cy="2418080"/>
          </a:xfrm>
          <a:prstGeom prst="snip1Rect">
            <a:avLst/>
          </a:prstGeom>
          <a:solidFill>
            <a:srgbClr val="C0504D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en-US" sz="1600" dirty="0" smtClean="0">
                <a:latin typeface="Monaco"/>
                <a:cs typeface="Monaco"/>
              </a:rPr>
              <a:t>!$ID: </a:t>
            </a:r>
            <a:r>
              <a:rPr lang="en-US" sz="1600" dirty="0" err="1" smtClean="0">
                <a:latin typeface="Monaco"/>
                <a:cs typeface="Monaco"/>
              </a:rPr>
              <a:t>foo_mod.f</a:t>
            </a:r>
            <a:r>
              <a:rPr lang="en-US" sz="1600" dirty="0" smtClean="0">
                <a:latin typeface="Monaco"/>
                <a:cs typeface="Monaco"/>
              </a:rPr>
              <a:t> v1.2 $</a:t>
            </a:r>
          </a:p>
          <a:p>
            <a:endParaRPr lang="en-US" sz="1600" dirty="0" smtClean="0">
              <a:latin typeface="Monaco"/>
              <a:cs typeface="Monaco"/>
            </a:endParaRPr>
          </a:p>
          <a:p>
            <a:r>
              <a:rPr lang="en-US" sz="1600" dirty="0" smtClean="0">
                <a:latin typeface="Monaco"/>
                <a:cs typeface="Monaco"/>
              </a:rPr>
              <a:t>subroutine </a:t>
            </a:r>
            <a:r>
              <a:rPr lang="en-US" sz="1600" dirty="0" err="1" smtClean="0">
                <a:latin typeface="Monaco"/>
                <a:cs typeface="Monaco"/>
              </a:rPr>
              <a:t>foo</a:t>
            </a:r>
            <a:endParaRPr lang="en-US" sz="1600" dirty="0" smtClean="0">
              <a:latin typeface="Monaco"/>
              <a:cs typeface="Monaco"/>
            </a:endParaRPr>
          </a:p>
          <a:p>
            <a:endParaRPr lang="en-US" sz="1600" dirty="0" smtClean="0">
              <a:latin typeface="Monaco"/>
              <a:cs typeface="Monaco"/>
            </a:endParaRPr>
          </a:p>
          <a:p>
            <a:r>
              <a:rPr lang="en-US" sz="1600" dirty="0" smtClean="0">
                <a:latin typeface="Monaco"/>
                <a:cs typeface="Monaco"/>
              </a:rPr>
              <a:t>print*, ‘hello world’</a:t>
            </a:r>
          </a:p>
          <a:p>
            <a:r>
              <a:rPr lang="en-US" sz="1600" dirty="0" smtClean="0">
                <a:latin typeface="Monaco"/>
                <a:cs typeface="Monaco"/>
              </a:rPr>
              <a:t>print*, ‘ goodbye’</a:t>
            </a:r>
          </a:p>
          <a:p>
            <a:endParaRPr lang="en-US" sz="1600" dirty="0" smtClean="0">
              <a:latin typeface="Monaco"/>
              <a:cs typeface="Monaco"/>
            </a:endParaRPr>
          </a:p>
          <a:p>
            <a:r>
              <a:rPr lang="en-US" sz="1600" dirty="0" smtClean="0">
                <a:latin typeface="Monaco"/>
                <a:cs typeface="Monaco"/>
              </a:rPr>
              <a:t>end subroutine </a:t>
            </a:r>
            <a:r>
              <a:rPr lang="en-US" sz="1600" dirty="0" err="1" smtClean="0">
                <a:latin typeface="Monaco"/>
                <a:cs typeface="Monaco"/>
              </a:rPr>
              <a:t>foo</a:t>
            </a:r>
            <a:endParaRPr lang="en-US" sz="1600" dirty="0" smtClean="0">
              <a:latin typeface="Monaco"/>
              <a:cs typeface="Monaco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41754" y="4196080"/>
            <a:ext cx="4621778" cy="20621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1600" dirty="0" smtClean="0">
              <a:latin typeface="Monaco"/>
              <a:cs typeface="Monaco"/>
            </a:endParaRPr>
          </a:p>
          <a:p>
            <a:r>
              <a:rPr lang="en-US" sz="1600" dirty="0" smtClean="0">
                <a:latin typeface="Monaco"/>
                <a:cs typeface="Monaco"/>
              </a:rPr>
              <a:t>%&gt; </a:t>
            </a:r>
            <a:r>
              <a:rPr lang="en-US" sz="1600" dirty="0" err="1" smtClean="0">
                <a:latin typeface="Monaco"/>
                <a:cs typeface="Monaco"/>
              </a:rPr>
              <a:t>cvs</a:t>
            </a:r>
            <a:r>
              <a:rPr lang="en-US" sz="1600" dirty="0" smtClean="0">
                <a:latin typeface="Monaco"/>
                <a:cs typeface="Monaco"/>
              </a:rPr>
              <a:t> diff –D “now” </a:t>
            </a:r>
            <a:r>
              <a:rPr lang="en-US" sz="1600" dirty="0" err="1" smtClean="0">
                <a:latin typeface="Monaco"/>
                <a:cs typeface="Monaco"/>
              </a:rPr>
              <a:t>foo_mod.f</a:t>
            </a:r>
            <a:endParaRPr lang="en-US" sz="1600" dirty="0" smtClean="0">
              <a:latin typeface="Monaco"/>
              <a:cs typeface="Monaco"/>
            </a:endParaRPr>
          </a:p>
          <a:p>
            <a:r>
              <a:rPr lang="en-US" sz="1600" dirty="0" smtClean="0">
                <a:latin typeface="Monaco"/>
                <a:cs typeface="Monaco"/>
              </a:rPr>
              <a:t>diff -r1.3 </a:t>
            </a:r>
            <a:r>
              <a:rPr lang="en-US" sz="1600" dirty="0" err="1" smtClean="0">
                <a:latin typeface="Monaco"/>
                <a:cs typeface="Monaco"/>
              </a:rPr>
              <a:t>foo_mod.f</a:t>
            </a:r>
            <a:endParaRPr lang="en-US" sz="1600" dirty="0" smtClean="0">
              <a:latin typeface="Monaco"/>
              <a:cs typeface="Monaco"/>
            </a:endParaRPr>
          </a:p>
          <a:p>
            <a:r>
              <a:rPr lang="en-US" sz="1600" dirty="0" smtClean="0">
                <a:latin typeface="Monaco"/>
                <a:cs typeface="Monaco"/>
              </a:rPr>
              <a:t>4c4</a:t>
            </a:r>
          </a:p>
          <a:p>
            <a:r>
              <a:rPr lang="en-US" sz="1600" dirty="0" smtClean="0">
                <a:latin typeface="Monaco"/>
                <a:cs typeface="Monaco"/>
              </a:rPr>
              <a:t>&lt;       print*, ‘ new line’</a:t>
            </a:r>
          </a:p>
          <a:p>
            <a:r>
              <a:rPr lang="en-US" sz="1600" dirty="0" smtClean="0">
                <a:latin typeface="Monaco"/>
                <a:cs typeface="Monaco"/>
              </a:rPr>
              <a:t>&lt;       print*, ‘ </a:t>
            </a:r>
            <a:r>
              <a:rPr lang="en-US" sz="1600" dirty="0" err="1" smtClean="0">
                <a:latin typeface="Monaco"/>
                <a:cs typeface="Monaco"/>
              </a:rPr>
              <a:t>i</a:t>
            </a:r>
            <a:r>
              <a:rPr lang="en-US" sz="1600" dirty="0" smtClean="0">
                <a:latin typeface="Monaco"/>
                <a:cs typeface="Monaco"/>
              </a:rPr>
              <a:t> like pie’</a:t>
            </a:r>
          </a:p>
          <a:p>
            <a:r>
              <a:rPr lang="en-US" sz="1600" dirty="0" smtClean="0">
                <a:latin typeface="Monaco"/>
                <a:cs typeface="Monaco"/>
              </a:rPr>
              <a:t>---</a:t>
            </a:r>
          </a:p>
          <a:p>
            <a:r>
              <a:rPr lang="en-US" sz="1600" dirty="0" smtClean="0">
                <a:latin typeface="Monaco"/>
                <a:cs typeface="Monaco"/>
              </a:rPr>
              <a:t>&gt;       print*, ‘ goodbye’ </a:t>
            </a:r>
            <a:r>
              <a:rPr lang="en-US" sz="1600" dirty="0" err="1" smtClean="0">
                <a:latin typeface="Monaco"/>
                <a:cs typeface="Monaco"/>
              </a:rPr>
              <a:t>foo_mod.f</a:t>
            </a:r>
            <a:r>
              <a:rPr lang="en-US" sz="1600" dirty="0" smtClean="0">
                <a:latin typeface="Monaco"/>
                <a:cs typeface="Monaco"/>
              </a:rPr>
              <a:t>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93040" y="6108283"/>
            <a:ext cx="800757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This shows your changes relative to the repository </a:t>
            </a:r>
          </a:p>
          <a:p>
            <a:r>
              <a:rPr lang="en-US" dirty="0" smtClean="0"/>
              <a:t>at the present time.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335280" y="1221323"/>
            <a:ext cx="875762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Meanwhile, somebody else has updated the repository: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Get changes from the repository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60400" y="3749040"/>
            <a:ext cx="1846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1200" dirty="0">
              <a:latin typeface="Monaco"/>
              <a:cs typeface="Monaco"/>
            </a:endParaRPr>
          </a:p>
        </p:txBody>
      </p:sp>
      <p:sp>
        <p:nvSpPr>
          <p:cNvPr id="5" name="Snip Single Corner Rectangle 4"/>
          <p:cNvSpPr/>
          <p:nvPr/>
        </p:nvSpPr>
        <p:spPr bwMode="auto">
          <a:xfrm>
            <a:off x="233680" y="1808480"/>
            <a:ext cx="3108960" cy="2357120"/>
          </a:xfrm>
          <a:prstGeom prst="snip1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Monaco"/>
                <a:cs typeface="Monaco"/>
              </a:rPr>
              <a:t>!$ID: </a:t>
            </a:r>
            <a:r>
              <a:rPr lang="en-US" sz="1600" dirty="0" err="1" smtClean="0">
                <a:latin typeface="Monaco"/>
                <a:cs typeface="Monaco"/>
              </a:rPr>
              <a:t>foo_mod.f</a:t>
            </a:r>
            <a:r>
              <a:rPr lang="en-US" sz="1600" dirty="0" smtClean="0">
                <a:latin typeface="Monaco"/>
                <a:cs typeface="Monaco"/>
              </a:rPr>
              <a:t> v1.2 $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1600" dirty="0" smtClean="0">
              <a:latin typeface="Monaco"/>
              <a:cs typeface="Monaco"/>
            </a:endParaRP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Monaco"/>
                <a:cs typeface="Monaco"/>
              </a:rPr>
              <a:t>subroutine </a:t>
            </a:r>
            <a:r>
              <a:rPr lang="en-US" sz="1600" dirty="0" err="1" smtClean="0">
                <a:latin typeface="Monaco"/>
                <a:cs typeface="Monaco"/>
              </a:rPr>
              <a:t>foo</a:t>
            </a:r>
            <a:endParaRPr lang="en-US" sz="1600" dirty="0" smtClean="0">
              <a:latin typeface="Monaco"/>
              <a:cs typeface="Monaco"/>
            </a:endParaRP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aco"/>
              <a:cs typeface="Monaco"/>
            </a:endParaRP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Monaco"/>
                <a:cs typeface="Monaco"/>
              </a:rPr>
              <a:t>print*, ‘hello world’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Monaco"/>
                <a:cs typeface="Monaco"/>
              </a:rPr>
              <a:t>print*, ‘ new line’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aco"/>
              <a:cs typeface="Monaco"/>
            </a:endParaRP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aco"/>
                <a:cs typeface="Monaco"/>
              </a:rPr>
              <a:t>end subroutine </a:t>
            </a: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onaco"/>
                <a:cs typeface="Monaco"/>
              </a:rPr>
              <a:t>foo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aco"/>
              <a:cs typeface="Monaco"/>
            </a:endParaRPr>
          </a:p>
        </p:txBody>
      </p:sp>
      <p:sp>
        <p:nvSpPr>
          <p:cNvPr id="6" name="Snip Single Corner Rectangle 5"/>
          <p:cNvSpPr/>
          <p:nvPr/>
        </p:nvSpPr>
        <p:spPr bwMode="auto">
          <a:xfrm>
            <a:off x="5892800" y="1778000"/>
            <a:ext cx="3108960" cy="2418080"/>
          </a:xfrm>
          <a:prstGeom prst="snip1Rect">
            <a:avLst/>
          </a:prstGeom>
          <a:solidFill>
            <a:srgbClr val="C0504D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en-US" sz="1600" dirty="0" smtClean="0">
                <a:latin typeface="Monaco"/>
                <a:cs typeface="Monaco"/>
              </a:rPr>
              <a:t>!$ID: </a:t>
            </a:r>
            <a:r>
              <a:rPr lang="en-US" sz="1600" dirty="0" err="1" smtClean="0">
                <a:latin typeface="Monaco"/>
                <a:cs typeface="Monaco"/>
              </a:rPr>
              <a:t>foo_mod.f</a:t>
            </a:r>
            <a:r>
              <a:rPr lang="en-US" sz="1600" dirty="0" smtClean="0">
                <a:latin typeface="Monaco"/>
                <a:cs typeface="Monaco"/>
              </a:rPr>
              <a:t> v1.2 $</a:t>
            </a:r>
          </a:p>
          <a:p>
            <a:endParaRPr lang="en-US" sz="1600" dirty="0" smtClean="0">
              <a:latin typeface="Monaco"/>
              <a:cs typeface="Monaco"/>
            </a:endParaRPr>
          </a:p>
          <a:p>
            <a:r>
              <a:rPr lang="en-US" sz="1600" dirty="0" smtClean="0">
                <a:latin typeface="Monaco"/>
                <a:cs typeface="Monaco"/>
              </a:rPr>
              <a:t>subroutine </a:t>
            </a:r>
            <a:r>
              <a:rPr lang="en-US" sz="1600" dirty="0" err="1" smtClean="0">
                <a:latin typeface="Monaco"/>
                <a:cs typeface="Monaco"/>
              </a:rPr>
              <a:t>foo</a:t>
            </a:r>
            <a:endParaRPr lang="en-US" sz="1600" dirty="0" smtClean="0">
              <a:latin typeface="Monaco"/>
              <a:cs typeface="Monaco"/>
            </a:endParaRPr>
          </a:p>
          <a:p>
            <a:endParaRPr lang="en-US" sz="1600" dirty="0" smtClean="0">
              <a:latin typeface="Monaco"/>
              <a:cs typeface="Monaco"/>
            </a:endParaRPr>
          </a:p>
          <a:p>
            <a:r>
              <a:rPr lang="en-US" sz="1600" dirty="0" smtClean="0">
                <a:latin typeface="Monaco"/>
                <a:cs typeface="Monaco"/>
              </a:rPr>
              <a:t>print*, ‘hello world’</a:t>
            </a:r>
          </a:p>
          <a:p>
            <a:r>
              <a:rPr lang="en-US" sz="1600" dirty="0" smtClean="0">
                <a:latin typeface="Monaco"/>
                <a:cs typeface="Monaco"/>
              </a:rPr>
              <a:t>print*, ‘ new line’</a:t>
            </a:r>
          </a:p>
          <a:p>
            <a:endParaRPr lang="en-US" sz="1600" dirty="0" smtClean="0">
              <a:latin typeface="Monaco"/>
              <a:cs typeface="Monaco"/>
            </a:endParaRPr>
          </a:p>
          <a:p>
            <a:r>
              <a:rPr lang="en-US" sz="1600" dirty="0" smtClean="0">
                <a:latin typeface="Monaco"/>
                <a:cs typeface="Monaco"/>
              </a:rPr>
              <a:t>end subroutine </a:t>
            </a:r>
            <a:r>
              <a:rPr lang="en-US" sz="1600" dirty="0" err="1" smtClean="0">
                <a:latin typeface="Monaco"/>
                <a:cs typeface="Monaco"/>
              </a:rPr>
              <a:t>foo</a:t>
            </a:r>
            <a:endParaRPr lang="en-US" sz="1600" dirty="0" smtClean="0">
              <a:latin typeface="Monaco"/>
              <a:cs typeface="Monaco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41754" y="4196080"/>
            <a:ext cx="8722285" cy="261610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Now update your local copy</a:t>
            </a:r>
          </a:p>
          <a:p>
            <a:r>
              <a:rPr lang="en-US" sz="1600" dirty="0" smtClean="0">
                <a:latin typeface="Monaco"/>
                <a:cs typeface="Monaco"/>
              </a:rPr>
              <a:t>	%&gt; </a:t>
            </a:r>
            <a:r>
              <a:rPr lang="en-US" sz="1600" dirty="0" err="1" smtClean="0">
                <a:latin typeface="Monaco"/>
                <a:cs typeface="Monaco"/>
              </a:rPr>
              <a:t>cvs</a:t>
            </a:r>
            <a:r>
              <a:rPr lang="en-US" sz="1600" dirty="0" smtClean="0">
                <a:latin typeface="Monaco"/>
                <a:cs typeface="Monaco"/>
              </a:rPr>
              <a:t> update </a:t>
            </a:r>
            <a:r>
              <a:rPr lang="en-US" sz="1600" dirty="0" err="1" smtClean="0">
                <a:latin typeface="Monaco"/>
                <a:cs typeface="Monaco"/>
              </a:rPr>
              <a:t>foo_mod.f</a:t>
            </a:r>
            <a:endParaRPr lang="en-US" sz="1600" dirty="0" smtClean="0">
              <a:latin typeface="Monaco"/>
              <a:cs typeface="Monaco"/>
            </a:endParaRPr>
          </a:p>
          <a:p>
            <a:endParaRPr lang="en-US" sz="1600" dirty="0" smtClean="0">
              <a:latin typeface="Monaco"/>
              <a:cs typeface="Monaco"/>
            </a:endParaRPr>
          </a:p>
          <a:p>
            <a:r>
              <a:rPr lang="en-US" sz="1600" dirty="0" smtClean="0">
                <a:latin typeface="Monaco"/>
                <a:cs typeface="Monaco"/>
              </a:rPr>
              <a:t>		&gt; U </a:t>
            </a:r>
            <a:r>
              <a:rPr lang="en-US" sz="1600" dirty="0" err="1" smtClean="0">
                <a:latin typeface="Monaco"/>
                <a:cs typeface="Monaco"/>
              </a:rPr>
              <a:t>foo_mod.f</a:t>
            </a:r>
            <a:r>
              <a:rPr lang="en-US" sz="1600" dirty="0" smtClean="0">
                <a:latin typeface="Monaco"/>
                <a:cs typeface="Monaco"/>
              </a:rPr>
              <a:t> </a:t>
            </a:r>
          </a:p>
          <a:p>
            <a:endParaRPr lang="en-US" sz="2000" dirty="0" smtClean="0"/>
          </a:p>
          <a:p>
            <a:r>
              <a:rPr lang="en-US" sz="2000" dirty="0" smtClean="0"/>
              <a:t>“U” means local </a:t>
            </a:r>
            <a:r>
              <a:rPr lang="en-US" sz="2000" dirty="0" err="1" smtClean="0"/>
              <a:t>foo_mod.f</a:t>
            </a:r>
            <a:r>
              <a:rPr lang="en-US" sz="2000" dirty="0" smtClean="0"/>
              <a:t> has been updated to match repository.</a:t>
            </a:r>
          </a:p>
          <a:p>
            <a:r>
              <a:rPr lang="en-US" sz="2000" dirty="0" smtClean="0"/>
              <a:t>Trick: want to revert to a fresh repository version of a single file?</a:t>
            </a:r>
          </a:p>
          <a:p>
            <a:r>
              <a:rPr lang="en-US" sz="2000" dirty="0" smtClean="0"/>
              <a:t>Delete it in your local directory, and then </a:t>
            </a:r>
          </a:p>
          <a:p>
            <a:r>
              <a:rPr lang="en-US" sz="1600" dirty="0" smtClean="0">
                <a:latin typeface="Monaco"/>
                <a:cs typeface="Monaco"/>
              </a:rPr>
              <a:t>	%&gt; </a:t>
            </a:r>
            <a:r>
              <a:rPr lang="en-US" sz="1600" dirty="0" err="1" smtClean="0">
                <a:latin typeface="Monaco"/>
                <a:cs typeface="Monaco"/>
              </a:rPr>
              <a:t>cvs</a:t>
            </a:r>
            <a:r>
              <a:rPr lang="en-US" sz="1600" dirty="0" smtClean="0">
                <a:latin typeface="Monaco"/>
                <a:cs typeface="Monaco"/>
              </a:rPr>
              <a:t> update </a:t>
            </a:r>
            <a:r>
              <a:rPr lang="en-US" sz="1600" dirty="0" err="1" smtClean="0">
                <a:latin typeface="Monaco"/>
                <a:cs typeface="Monaco"/>
              </a:rPr>
              <a:t>foo_mod.f</a:t>
            </a:r>
            <a:r>
              <a:rPr lang="en-US" sz="1600" dirty="0" smtClean="0">
                <a:latin typeface="Monaco"/>
                <a:cs typeface="Monaco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Merging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60400" y="3749040"/>
            <a:ext cx="1846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1200" dirty="0">
              <a:latin typeface="Monaco"/>
              <a:cs typeface="Monaco"/>
            </a:endParaRPr>
          </a:p>
        </p:txBody>
      </p:sp>
      <p:sp>
        <p:nvSpPr>
          <p:cNvPr id="5" name="Snip Single Corner Rectangle 4"/>
          <p:cNvSpPr/>
          <p:nvPr/>
        </p:nvSpPr>
        <p:spPr bwMode="auto">
          <a:xfrm>
            <a:off x="233680" y="1808480"/>
            <a:ext cx="3108960" cy="2357120"/>
          </a:xfrm>
          <a:prstGeom prst="snip1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Monaco"/>
                <a:cs typeface="Monaco"/>
              </a:rPr>
              <a:t>!$ID: </a:t>
            </a:r>
            <a:r>
              <a:rPr lang="en-US" sz="1600" dirty="0" err="1" smtClean="0">
                <a:latin typeface="Monaco"/>
                <a:cs typeface="Monaco"/>
              </a:rPr>
              <a:t>foo_mod.f</a:t>
            </a:r>
            <a:r>
              <a:rPr lang="en-US" sz="1600" dirty="0" smtClean="0">
                <a:latin typeface="Monaco"/>
                <a:cs typeface="Monaco"/>
              </a:rPr>
              <a:t> v1.3 $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1600" dirty="0" smtClean="0">
              <a:latin typeface="Monaco"/>
              <a:cs typeface="Monaco"/>
            </a:endParaRP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Monaco"/>
                <a:cs typeface="Monaco"/>
              </a:rPr>
              <a:t>subroutine </a:t>
            </a:r>
            <a:r>
              <a:rPr lang="en-US" sz="1600" dirty="0" err="1" smtClean="0">
                <a:latin typeface="Monaco"/>
                <a:cs typeface="Monaco"/>
              </a:rPr>
              <a:t>foo</a:t>
            </a:r>
            <a:endParaRPr lang="en-US" sz="1600" dirty="0" smtClean="0">
              <a:latin typeface="Monaco"/>
              <a:cs typeface="Monaco"/>
            </a:endParaRP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aco"/>
              <a:cs typeface="Monaco"/>
            </a:endParaRP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Monaco"/>
                <a:cs typeface="Monaco"/>
              </a:rPr>
              <a:t>print*, ‘hello world’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Monaco"/>
                <a:cs typeface="Monaco"/>
              </a:rPr>
              <a:t>print*, ‘ new line’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aco"/>
                <a:cs typeface="Monaco"/>
              </a:rPr>
              <a:t>print*, ‘ </a:t>
            </a: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onaco"/>
                <a:cs typeface="Monaco"/>
              </a:rPr>
              <a:t>i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aco"/>
                <a:cs typeface="Monaco"/>
              </a:rPr>
              <a:t> like pie’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aco"/>
                <a:cs typeface="Monaco"/>
              </a:rPr>
              <a:t>end subroutine </a:t>
            </a: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onaco"/>
                <a:cs typeface="Monaco"/>
              </a:rPr>
              <a:t>foo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aco"/>
              <a:cs typeface="Monaco"/>
            </a:endParaRPr>
          </a:p>
        </p:txBody>
      </p:sp>
      <p:sp>
        <p:nvSpPr>
          <p:cNvPr id="6" name="Snip Single Corner Rectangle 5"/>
          <p:cNvSpPr/>
          <p:nvPr/>
        </p:nvSpPr>
        <p:spPr bwMode="auto">
          <a:xfrm>
            <a:off x="5892800" y="1778000"/>
            <a:ext cx="3108960" cy="2418080"/>
          </a:xfrm>
          <a:prstGeom prst="snip1Rect">
            <a:avLst/>
          </a:prstGeom>
          <a:solidFill>
            <a:srgbClr val="C0504D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en-US" sz="1600" dirty="0" smtClean="0">
                <a:latin typeface="Monaco"/>
                <a:cs typeface="Monaco"/>
              </a:rPr>
              <a:t>!$ID: </a:t>
            </a:r>
            <a:r>
              <a:rPr lang="en-US" sz="1600" dirty="0" err="1" smtClean="0">
                <a:latin typeface="Monaco"/>
                <a:cs typeface="Monaco"/>
              </a:rPr>
              <a:t>foo_mod.f</a:t>
            </a:r>
            <a:r>
              <a:rPr lang="en-US" sz="1600" dirty="0" smtClean="0">
                <a:latin typeface="Monaco"/>
                <a:cs typeface="Monaco"/>
              </a:rPr>
              <a:t> v1.2 $</a:t>
            </a:r>
          </a:p>
          <a:p>
            <a:endParaRPr lang="en-US" sz="1600" dirty="0" smtClean="0">
              <a:latin typeface="Monaco"/>
              <a:cs typeface="Monaco"/>
            </a:endParaRPr>
          </a:p>
          <a:p>
            <a:r>
              <a:rPr lang="en-US" sz="1600" dirty="0" smtClean="0">
                <a:latin typeface="Monaco"/>
                <a:cs typeface="Monaco"/>
              </a:rPr>
              <a:t>subroutine </a:t>
            </a:r>
            <a:r>
              <a:rPr lang="en-US" sz="1600" dirty="0" err="1" smtClean="0">
                <a:latin typeface="Monaco"/>
                <a:cs typeface="Monaco"/>
              </a:rPr>
              <a:t>foo</a:t>
            </a:r>
            <a:endParaRPr lang="en-US" sz="1600" dirty="0" smtClean="0">
              <a:latin typeface="Monaco"/>
              <a:cs typeface="Monaco"/>
            </a:endParaRPr>
          </a:p>
          <a:p>
            <a:endParaRPr lang="en-US" sz="1600" dirty="0" smtClean="0">
              <a:latin typeface="Monaco"/>
              <a:cs typeface="Monaco"/>
            </a:endParaRPr>
          </a:p>
          <a:p>
            <a:r>
              <a:rPr lang="en-US" sz="1600" dirty="0" smtClean="0">
                <a:latin typeface="Monaco"/>
                <a:cs typeface="Monaco"/>
              </a:rPr>
              <a:t>print*, ‘hello world’</a:t>
            </a:r>
          </a:p>
          <a:p>
            <a:r>
              <a:rPr lang="en-US" sz="1600" dirty="0" smtClean="0">
                <a:latin typeface="Monaco"/>
                <a:cs typeface="Monaco"/>
              </a:rPr>
              <a:t>print*, ‘ goodbye’</a:t>
            </a:r>
          </a:p>
          <a:p>
            <a:endParaRPr lang="en-US" sz="1600" dirty="0" smtClean="0">
              <a:latin typeface="Monaco"/>
              <a:cs typeface="Monaco"/>
            </a:endParaRPr>
          </a:p>
          <a:p>
            <a:r>
              <a:rPr lang="en-US" sz="1600" dirty="0" smtClean="0">
                <a:latin typeface="Monaco"/>
                <a:cs typeface="Monaco"/>
              </a:rPr>
              <a:t>end subroutine </a:t>
            </a:r>
            <a:r>
              <a:rPr lang="en-US" sz="1600" dirty="0" err="1" smtClean="0">
                <a:latin typeface="Monaco"/>
                <a:cs typeface="Monaco"/>
              </a:rPr>
              <a:t>foo</a:t>
            </a:r>
            <a:endParaRPr lang="en-US" sz="1600" dirty="0" smtClean="0">
              <a:latin typeface="Monaco"/>
              <a:cs typeface="Monaco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41754" y="4196080"/>
            <a:ext cx="6019597" cy="2554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1600" dirty="0" smtClean="0">
              <a:latin typeface="Monaco"/>
              <a:cs typeface="Monaco"/>
            </a:endParaRPr>
          </a:p>
          <a:p>
            <a:r>
              <a:rPr lang="en-US" sz="1600" dirty="0" smtClean="0">
                <a:latin typeface="Monaco"/>
                <a:cs typeface="Monaco"/>
              </a:rPr>
              <a:t>%&gt; </a:t>
            </a:r>
            <a:r>
              <a:rPr lang="en-US" sz="1600" dirty="0" err="1" smtClean="0"/>
              <a:t>cvs</a:t>
            </a:r>
            <a:r>
              <a:rPr lang="en-US" sz="1600" dirty="0" smtClean="0"/>
              <a:t> update </a:t>
            </a:r>
            <a:r>
              <a:rPr lang="en-US" sz="1600" dirty="0" err="1" smtClean="0"/>
              <a:t>foo_mod.f</a:t>
            </a:r>
            <a:endParaRPr lang="en-US" sz="1600" dirty="0" smtClean="0"/>
          </a:p>
          <a:p>
            <a:r>
              <a:rPr lang="en-US" sz="1600" dirty="0" smtClean="0"/>
              <a:t>     </a:t>
            </a:r>
          </a:p>
          <a:p>
            <a:r>
              <a:rPr lang="en-US" sz="1600" dirty="0" smtClean="0"/>
              <a:t>RCS file: /</a:t>
            </a:r>
            <a:r>
              <a:rPr lang="en-US" sz="1600" dirty="0" err="1" smtClean="0"/>
              <a:t>usr/local/cvs/myproj/hello.c,v</a:t>
            </a:r>
            <a:r>
              <a:rPr lang="en-US" sz="1600" dirty="0" smtClean="0"/>
              <a:t>     </a:t>
            </a:r>
          </a:p>
          <a:p>
            <a:r>
              <a:rPr lang="en-US" sz="1600" dirty="0" smtClean="0"/>
              <a:t>retrieving revision 1.2     </a:t>
            </a:r>
          </a:p>
          <a:p>
            <a:r>
              <a:rPr lang="en-US" sz="1600" dirty="0" smtClean="0"/>
              <a:t>retrieving revision 1.3     </a:t>
            </a:r>
          </a:p>
          <a:p>
            <a:r>
              <a:rPr lang="en-US" sz="1600" dirty="0" smtClean="0"/>
              <a:t>Merging differences between 1.2 and 1.3 into </a:t>
            </a:r>
            <a:r>
              <a:rPr lang="en-US" sz="1600" dirty="0" err="1" smtClean="0"/>
              <a:t>foo_mod.f</a:t>
            </a:r>
            <a:r>
              <a:rPr lang="en-US" sz="1600" dirty="0" smtClean="0"/>
              <a:t>     </a:t>
            </a:r>
          </a:p>
          <a:p>
            <a:r>
              <a:rPr lang="en-US" sz="1600" dirty="0" err="1" smtClean="0"/>
              <a:t>rcsmerge</a:t>
            </a:r>
            <a:r>
              <a:rPr lang="en-US" sz="1600" dirty="0" smtClean="0"/>
              <a:t>: warning: conflicts during merge     </a:t>
            </a:r>
          </a:p>
          <a:p>
            <a:r>
              <a:rPr lang="en-US" sz="1600" dirty="0" err="1" smtClean="0"/>
              <a:t>cvs</a:t>
            </a:r>
            <a:r>
              <a:rPr lang="en-US" sz="1600" dirty="0" smtClean="0"/>
              <a:t> update: conflicts found in </a:t>
            </a:r>
            <a:r>
              <a:rPr lang="en-US" sz="1600" dirty="0" err="1" smtClean="0"/>
              <a:t>foo_mod.f</a:t>
            </a:r>
            <a:r>
              <a:rPr lang="en-US" sz="1600" dirty="0" smtClean="0"/>
              <a:t>    </a:t>
            </a:r>
          </a:p>
          <a:p>
            <a:r>
              <a:rPr lang="en-US" sz="1600" dirty="0" smtClean="0"/>
              <a:t>C </a:t>
            </a:r>
            <a:r>
              <a:rPr lang="en-US" sz="1600" dirty="0" err="1" smtClean="0"/>
              <a:t>foo_mod.f</a:t>
            </a:r>
            <a:endParaRPr lang="en-US" sz="1600" dirty="0" smtClean="0">
              <a:latin typeface="Monaco"/>
              <a:cs typeface="Monaco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04800" y="1219200"/>
            <a:ext cx="76820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Overlapping changes are marked as C -- conflict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Resolving conflicts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60400" y="3749040"/>
            <a:ext cx="1846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1200" dirty="0">
              <a:latin typeface="Monaco"/>
              <a:cs typeface="Monaco"/>
            </a:endParaRPr>
          </a:p>
        </p:txBody>
      </p:sp>
      <p:sp>
        <p:nvSpPr>
          <p:cNvPr id="5" name="Snip Single Corner Rectangle 4"/>
          <p:cNvSpPr/>
          <p:nvPr/>
        </p:nvSpPr>
        <p:spPr bwMode="auto">
          <a:xfrm>
            <a:off x="233680" y="1808480"/>
            <a:ext cx="3108960" cy="2357120"/>
          </a:xfrm>
          <a:prstGeom prst="snip1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Monaco"/>
                <a:cs typeface="Monaco"/>
              </a:rPr>
              <a:t>!$ID: </a:t>
            </a:r>
            <a:r>
              <a:rPr lang="en-US" sz="1600" dirty="0" err="1" smtClean="0">
                <a:latin typeface="Monaco"/>
                <a:cs typeface="Monaco"/>
              </a:rPr>
              <a:t>foo_mod.f</a:t>
            </a:r>
            <a:r>
              <a:rPr lang="en-US" sz="1600" dirty="0" smtClean="0">
                <a:latin typeface="Monaco"/>
                <a:cs typeface="Monaco"/>
              </a:rPr>
              <a:t> v1.3 $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1600" dirty="0" smtClean="0">
              <a:latin typeface="Monaco"/>
              <a:cs typeface="Monaco"/>
            </a:endParaRP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Monaco"/>
                <a:cs typeface="Monaco"/>
              </a:rPr>
              <a:t>subroutine </a:t>
            </a:r>
            <a:r>
              <a:rPr lang="en-US" sz="1600" dirty="0" err="1" smtClean="0">
                <a:latin typeface="Monaco"/>
                <a:cs typeface="Monaco"/>
              </a:rPr>
              <a:t>foo</a:t>
            </a:r>
            <a:endParaRPr lang="en-US" sz="1600" dirty="0" smtClean="0">
              <a:latin typeface="Monaco"/>
              <a:cs typeface="Monaco"/>
            </a:endParaRP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aco"/>
              <a:cs typeface="Monaco"/>
            </a:endParaRP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Monaco"/>
                <a:cs typeface="Monaco"/>
              </a:rPr>
              <a:t>print*, ‘hello world’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Monaco"/>
                <a:cs typeface="Monaco"/>
              </a:rPr>
              <a:t>print*, ‘ new line’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aco"/>
                <a:cs typeface="Monaco"/>
              </a:rPr>
              <a:t>print*, ‘ </a:t>
            </a: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onaco"/>
                <a:cs typeface="Monaco"/>
              </a:rPr>
              <a:t>i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aco"/>
                <a:cs typeface="Monaco"/>
              </a:rPr>
              <a:t> like pie’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aco"/>
                <a:cs typeface="Monaco"/>
              </a:rPr>
              <a:t>end subroutine </a:t>
            </a: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onaco"/>
                <a:cs typeface="Monaco"/>
              </a:rPr>
              <a:t>foo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aco"/>
              <a:cs typeface="Monaco"/>
            </a:endParaRPr>
          </a:p>
        </p:txBody>
      </p:sp>
      <p:sp>
        <p:nvSpPr>
          <p:cNvPr id="6" name="Snip Single Corner Rectangle 5"/>
          <p:cNvSpPr/>
          <p:nvPr/>
        </p:nvSpPr>
        <p:spPr bwMode="auto">
          <a:xfrm>
            <a:off x="5892800" y="1778000"/>
            <a:ext cx="3108960" cy="2418080"/>
          </a:xfrm>
          <a:prstGeom prst="snip1Rect">
            <a:avLst/>
          </a:prstGeom>
          <a:solidFill>
            <a:srgbClr val="C0504D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en-US" sz="1600" dirty="0" smtClean="0">
                <a:latin typeface="Monaco"/>
                <a:cs typeface="Monaco"/>
              </a:rPr>
              <a:t>!$ID: </a:t>
            </a:r>
            <a:r>
              <a:rPr lang="en-US" sz="1600" dirty="0" err="1" smtClean="0">
                <a:latin typeface="Monaco"/>
                <a:cs typeface="Monaco"/>
              </a:rPr>
              <a:t>foo_mod.f</a:t>
            </a:r>
            <a:r>
              <a:rPr lang="en-US" sz="1600" dirty="0" smtClean="0">
                <a:latin typeface="Monaco"/>
                <a:cs typeface="Monaco"/>
              </a:rPr>
              <a:t> v1.2 $</a:t>
            </a:r>
          </a:p>
          <a:p>
            <a:endParaRPr lang="en-US" sz="1600" dirty="0" smtClean="0">
              <a:latin typeface="Monaco"/>
              <a:cs typeface="Monaco"/>
            </a:endParaRPr>
          </a:p>
          <a:p>
            <a:r>
              <a:rPr lang="en-US" sz="1600" dirty="0" smtClean="0">
                <a:latin typeface="Monaco"/>
                <a:cs typeface="Monaco"/>
              </a:rPr>
              <a:t>subroutine </a:t>
            </a:r>
            <a:r>
              <a:rPr lang="en-US" sz="1600" dirty="0" err="1" smtClean="0">
                <a:latin typeface="Monaco"/>
                <a:cs typeface="Monaco"/>
              </a:rPr>
              <a:t>foo</a:t>
            </a:r>
            <a:endParaRPr lang="en-US" sz="1600" dirty="0" smtClean="0">
              <a:latin typeface="Monaco"/>
              <a:cs typeface="Monaco"/>
            </a:endParaRPr>
          </a:p>
          <a:p>
            <a:endParaRPr lang="en-US" sz="1600" dirty="0" smtClean="0">
              <a:latin typeface="Monaco"/>
              <a:cs typeface="Monaco"/>
            </a:endParaRPr>
          </a:p>
          <a:p>
            <a:r>
              <a:rPr lang="en-US" sz="1600" dirty="0" smtClean="0">
                <a:latin typeface="Monaco"/>
                <a:cs typeface="Monaco"/>
              </a:rPr>
              <a:t>print*, ‘hello world’</a:t>
            </a:r>
          </a:p>
          <a:p>
            <a:r>
              <a:rPr lang="en-US" sz="1600" dirty="0" smtClean="0">
                <a:latin typeface="Monaco"/>
                <a:cs typeface="Monaco"/>
              </a:rPr>
              <a:t>print*, ‘ goodbye’</a:t>
            </a:r>
          </a:p>
          <a:p>
            <a:endParaRPr lang="en-US" sz="1600" dirty="0" smtClean="0">
              <a:latin typeface="Monaco"/>
              <a:cs typeface="Monaco"/>
            </a:endParaRPr>
          </a:p>
          <a:p>
            <a:r>
              <a:rPr lang="en-US" sz="1600" dirty="0" smtClean="0">
                <a:latin typeface="Monaco"/>
                <a:cs typeface="Monaco"/>
              </a:rPr>
              <a:t>end subroutine </a:t>
            </a:r>
            <a:r>
              <a:rPr lang="en-US" sz="1600" dirty="0" err="1" smtClean="0">
                <a:latin typeface="Monaco"/>
                <a:cs typeface="Monaco"/>
              </a:rPr>
              <a:t>foo</a:t>
            </a:r>
            <a:endParaRPr lang="en-US" sz="1600" dirty="0" smtClean="0">
              <a:latin typeface="Monaco"/>
              <a:cs typeface="Monaco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41754" y="4318000"/>
            <a:ext cx="5710417" cy="20621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 &lt;&lt;&lt;&lt;&lt;&lt;&lt; (filename)       </a:t>
            </a:r>
          </a:p>
          <a:p>
            <a:r>
              <a:rPr lang="en-US" sz="1600" dirty="0" smtClean="0"/>
              <a:t>the uncommitted changes in the working copy       </a:t>
            </a:r>
          </a:p>
          <a:p>
            <a:r>
              <a:rPr lang="en-US" sz="1600" dirty="0" smtClean="0"/>
              <a:t>blah blah blah     </a:t>
            </a:r>
          </a:p>
          <a:p>
            <a:r>
              <a:rPr lang="en-US" sz="1600" dirty="0" smtClean="0"/>
              <a:t>=======       </a:t>
            </a:r>
          </a:p>
          <a:p>
            <a:r>
              <a:rPr lang="en-US" sz="1600" dirty="0" smtClean="0"/>
              <a:t>the new changes that came from the repository       </a:t>
            </a:r>
          </a:p>
          <a:p>
            <a:r>
              <a:rPr lang="en-US" sz="1600" dirty="0" smtClean="0"/>
              <a:t>blah blah blah       </a:t>
            </a:r>
          </a:p>
          <a:p>
            <a:r>
              <a:rPr lang="en-US" sz="1600" dirty="0" smtClean="0"/>
              <a:t>and so on     </a:t>
            </a:r>
          </a:p>
          <a:p>
            <a:r>
              <a:rPr lang="en-US" sz="1600" dirty="0" smtClean="0"/>
              <a:t>&gt;&gt;&gt;&gt;&gt;&gt;&gt; (latest revision number in the repository) </a:t>
            </a:r>
            <a:endParaRPr lang="en-US" sz="1600" dirty="0" smtClean="0">
              <a:latin typeface="Monaco"/>
              <a:cs typeface="Monaco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04800" y="1219200"/>
            <a:ext cx="654984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Conflict markers inserted into </a:t>
            </a:r>
            <a:r>
              <a:rPr lang="en-US" dirty="0" err="1" smtClean="0"/>
              <a:t>foo_mod.f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93040" y="6396335"/>
            <a:ext cx="825127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If you didn’t notice already, you will when this doesn’t compile</a:t>
            </a: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ChangeArrowheads="1"/>
          </p:cNvSpPr>
          <p:nvPr/>
        </p:nvSpPr>
        <p:spPr bwMode="auto">
          <a:xfrm>
            <a:off x="3733800" y="3352800"/>
            <a:ext cx="2590800" cy="1447800"/>
          </a:xfrm>
          <a:prstGeom prst="rect">
            <a:avLst/>
          </a:prstGeom>
          <a:solidFill>
            <a:srgbClr val="E36F6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endParaRPr lang="en-US" baseline="-25000">
              <a:latin typeface="Arial" charset="0"/>
            </a:endParaRPr>
          </a:p>
        </p:txBody>
      </p:sp>
      <p:sp>
        <p:nvSpPr>
          <p:cNvPr id="19459" name="Rectangle 3"/>
          <p:cNvSpPr>
            <a:spLocks noChangeArrowheads="1"/>
          </p:cNvSpPr>
          <p:nvPr/>
        </p:nvSpPr>
        <p:spPr bwMode="auto">
          <a:xfrm>
            <a:off x="685800" y="3352800"/>
            <a:ext cx="2590800" cy="1447800"/>
          </a:xfrm>
          <a:prstGeom prst="rect">
            <a:avLst/>
          </a:prstGeom>
          <a:solidFill>
            <a:srgbClr val="BBE0E3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endParaRPr lang="en-US" baseline="-25000">
              <a:latin typeface="Arial" charset="0"/>
            </a:endParaRPr>
          </a:p>
        </p:txBody>
      </p:sp>
      <p:sp>
        <p:nvSpPr>
          <p:cNvPr id="19460" name="Rectangle 5"/>
          <p:cNvSpPr>
            <a:spLocks noChangeArrowheads="1"/>
          </p:cNvSpPr>
          <p:nvPr/>
        </p:nvSpPr>
        <p:spPr bwMode="auto">
          <a:xfrm>
            <a:off x="5943600" y="1866900"/>
            <a:ext cx="1981200" cy="990600"/>
          </a:xfrm>
          <a:prstGeom prst="rect">
            <a:avLst/>
          </a:prstGeom>
          <a:solidFill>
            <a:srgbClr val="C8E5C8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>
                <a:latin typeface="Arial" charset="0"/>
              </a:rPr>
              <a:t>Optimization</a:t>
            </a:r>
          </a:p>
        </p:txBody>
      </p:sp>
      <p:sp>
        <p:nvSpPr>
          <p:cNvPr id="19461" name="Text Box 6"/>
          <p:cNvSpPr txBox="1">
            <a:spLocks noChangeArrowheads="1"/>
          </p:cNvSpPr>
          <p:nvPr/>
        </p:nvSpPr>
        <p:spPr bwMode="auto">
          <a:xfrm>
            <a:off x="990600" y="3789363"/>
            <a:ext cx="23034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>
                <a:latin typeface="Arial" charset="0"/>
              </a:rPr>
              <a:t>Forward Model </a:t>
            </a:r>
          </a:p>
        </p:txBody>
      </p:sp>
      <p:sp>
        <p:nvSpPr>
          <p:cNvPr id="19462" name="Text Box 7"/>
          <p:cNvSpPr txBox="1">
            <a:spLocks noChangeArrowheads="1"/>
          </p:cNvSpPr>
          <p:nvPr/>
        </p:nvSpPr>
        <p:spPr bwMode="auto">
          <a:xfrm>
            <a:off x="4038600" y="3789363"/>
            <a:ext cx="20335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>
                <a:latin typeface="Arial" charset="0"/>
              </a:rPr>
              <a:t>Adjoint Model</a:t>
            </a:r>
          </a:p>
        </p:txBody>
      </p:sp>
      <p:sp>
        <p:nvSpPr>
          <p:cNvPr id="19463" name="AutoShape 8"/>
          <p:cNvSpPr>
            <a:spLocks noChangeArrowheads="1"/>
          </p:cNvSpPr>
          <p:nvPr/>
        </p:nvSpPr>
        <p:spPr bwMode="auto">
          <a:xfrm>
            <a:off x="1828800" y="2819400"/>
            <a:ext cx="304800" cy="381000"/>
          </a:xfrm>
          <a:prstGeom prst="downArrow">
            <a:avLst>
              <a:gd name="adj1" fmla="val 50000"/>
              <a:gd name="adj2" fmla="val 31250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464" name="AutoShape 9"/>
          <p:cNvSpPr>
            <a:spLocks noChangeArrowheads="1"/>
          </p:cNvSpPr>
          <p:nvPr/>
        </p:nvSpPr>
        <p:spPr bwMode="auto">
          <a:xfrm>
            <a:off x="1828800" y="4953000"/>
            <a:ext cx="304800" cy="381000"/>
          </a:xfrm>
          <a:prstGeom prst="downArrow">
            <a:avLst>
              <a:gd name="adj1" fmla="val 50000"/>
              <a:gd name="adj2" fmla="val 31250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465" name="AutoShape 10"/>
          <p:cNvSpPr>
            <a:spLocks noChangeArrowheads="1"/>
          </p:cNvSpPr>
          <p:nvPr/>
        </p:nvSpPr>
        <p:spPr bwMode="auto">
          <a:xfrm flipV="1">
            <a:off x="7696200" y="3048000"/>
            <a:ext cx="304800" cy="381000"/>
          </a:xfrm>
          <a:prstGeom prst="downArrow">
            <a:avLst>
              <a:gd name="adj1" fmla="val 50000"/>
              <a:gd name="adj2" fmla="val 31250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466" name="AutoShape 11"/>
          <p:cNvSpPr>
            <a:spLocks noChangeArrowheads="1"/>
          </p:cNvSpPr>
          <p:nvPr/>
        </p:nvSpPr>
        <p:spPr bwMode="auto">
          <a:xfrm rot="-5400000">
            <a:off x="6515100" y="3848100"/>
            <a:ext cx="304800" cy="381000"/>
          </a:xfrm>
          <a:prstGeom prst="downArrow">
            <a:avLst>
              <a:gd name="adj1" fmla="val 50000"/>
              <a:gd name="adj2" fmla="val 31250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467" name="AutoShape 12"/>
          <p:cNvSpPr>
            <a:spLocks noChangeArrowheads="1"/>
          </p:cNvSpPr>
          <p:nvPr/>
        </p:nvSpPr>
        <p:spPr bwMode="auto">
          <a:xfrm rot="5400000" flipH="1">
            <a:off x="5448300" y="2133600"/>
            <a:ext cx="304800" cy="381000"/>
          </a:xfrm>
          <a:prstGeom prst="downArrow">
            <a:avLst>
              <a:gd name="adj1" fmla="val 50000"/>
              <a:gd name="adj2" fmla="val 31250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468" name="AutoShape 13"/>
          <p:cNvSpPr>
            <a:spLocks noChangeArrowheads="1"/>
          </p:cNvSpPr>
          <p:nvPr/>
        </p:nvSpPr>
        <p:spPr bwMode="auto">
          <a:xfrm>
            <a:off x="2590800" y="4953000"/>
            <a:ext cx="304800" cy="381000"/>
          </a:xfrm>
          <a:prstGeom prst="downArrow">
            <a:avLst>
              <a:gd name="adj1" fmla="val 50000"/>
              <a:gd name="adj2" fmla="val 31250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469" name="AutoShape 14"/>
          <p:cNvSpPr>
            <a:spLocks noChangeArrowheads="1"/>
          </p:cNvSpPr>
          <p:nvPr/>
        </p:nvSpPr>
        <p:spPr bwMode="auto">
          <a:xfrm>
            <a:off x="1066800" y="4953000"/>
            <a:ext cx="304800" cy="381000"/>
          </a:xfrm>
          <a:prstGeom prst="downArrow">
            <a:avLst>
              <a:gd name="adj1" fmla="val 50000"/>
              <a:gd name="adj2" fmla="val 31250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470" name="AutoShape 15"/>
          <p:cNvSpPr>
            <a:spLocks noChangeArrowheads="1"/>
          </p:cNvSpPr>
          <p:nvPr/>
        </p:nvSpPr>
        <p:spPr bwMode="auto">
          <a:xfrm rot="-5400000">
            <a:off x="3390900" y="5676900"/>
            <a:ext cx="304800" cy="381000"/>
          </a:xfrm>
          <a:prstGeom prst="downArrow">
            <a:avLst>
              <a:gd name="adj1" fmla="val 50000"/>
              <a:gd name="adj2" fmla="val 31250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471" name="AutoShape 16"/>
          <p:cNvSpPr>
            <a:spLocks noChangeArrowheads="1"/>
          </p:cNvSpPr>
          <p:nvPr/>
        </p:nvSpPr>
        <p:spPr bwMode="auto">
          <a:xfrm flipH="1" flipV="1">
            <a:off x="4876800" y="4953000"/>
            <a:ext cx="304800" cy="381000"/>
          </a:xfrm>
          <a:prstGeom prst="downArrow">
            <a:avLst>
              <a:gd name="adj1" fmla="val 50000"/>
              <a:gd name="adj2" fmla="val 31250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472" name="AutoShape 17"/>
          <p:cNvSpPr>
            <a:spLocks noChangeArrowheads="1"/>
          </p:cNvSpPr>
          <p:nvPr/>
        </p:nvSpPr>
        <p:spPr bwMode="auto">
          <a:xfrm flipH="1" flipV="1">
            <a:off x="5638800" y="4953000"/>
            <a:ext cx="304800" cy="381000"/>
          </a:xfrm>
          <a:prstGeom prst="downArrow">
            <a:avLst>
              <a:gd name="adj1" fmla="val 50000"/>
              <a:gd name="adj2" fmla="val 31250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473" name="AutoShape 18"/>
          <p:cNvSpPr>
            <a:spLocks noChangeArrowheads="1"/>
          </p:cNvSpPr>
          <p:nvPr/>
        </p:nvSpPr>
        <p:spPr bwMode="auto">
          <a:xfrm flipH="1" flipV="1">
            <a:off x="4114800" y="4953000"/>
            <a:ext cx="304800" cy="381000"/>
          </a:xfrm>
          <a:prstGeom prst="downArrow">
            <a:avLst>
              <a:gd name="adj1" fmla="val 50000"/>
              <a:gd name="adj2" fmla="val 31250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9474" name="Picture 19" descr="&#10;image-20.tiff                                                  001D6AA9Tybalt                         C0083CD6: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95400" y="2438400"/>
            <a:ext cx="1612900" cy="31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76" name="Picture 21" descr="&#10;image-26.tiff                                                  001D6AA9Tybalt                         C0083CD6: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808538" y="2052638"/>
            <a:ext cx="457200" cy="393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78" name="Text Box 26"/>
          <p:cNvSpPr txBox="1">
            <a:spLocks noChangeArrowheads="1"/>
          </p:cNvSpPr>
          <p:nvPr/>
        </p:nvSpPr>
        <p:spPr bwMode="auto">
          <a:xfrm>
            <a:off x="762000" y="4322763"/>
            <a:ext cx="381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i="1">
                <a:latin typeface="Arial" charset="0"/>
              </a:rPr>
              <a:t>t</a:t>
            </a:r>
            <a:r>
              <a:rPr lang="en-US" i="1" baseline="-25000">
                <a:latin typeface="Arial" charset="0"/>
              </a:rPr>
              <a:t>0</a:t>
            </a:r>
            <a:endParaRPr lang="en-US" i="1">
              <a:latin typeface="Arial" charset="0"/>
            </a:endParaRPr>
          </a:p>
        </p:txBody>
      </p:sp>
      <p:sp>
        <p:nvSpPr>
          <p:cNvPr id="19479" name="Text Box 27"/>
          <p:cNvSpPr txBox="1">
            <a:spLocks noChangeArrowheads="1"/>
          </p:cNvSpPr>
          <p:nvPr/>
        </p:nvSpPr>
        <p:spPr bwMode="auto">
          <a:xfrm>
            <a:off x="2819400" y="4322763"/>
            <a:ext cx="3254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i="1">
                <a:latin typeface="Arial" charset="0"/>
              </a:rPr>
              <a:t>t</a:t>
            </a:r>
            <a:r>
              <a:rPr lang="en-US" i="1" baseline="-25000">
                <a:latin typeface="Arial" charset="0"/>
              </a:rPr>
              <a:t>f</a:t>
            </a:r>
            <a:endParaRPr lang="en-US" i="1">
              <a:latin typeface="Arial" charset="0"/>
            </a:endParaRPr>
          </a:p>
        </p:txBody>
      </p:sp>
      <p:sp>
        <p:nvSpPr>
          <p:cNvPr id="19480" name="Line 28"/>
          <p:cNvSpPr>
            <a:spLocks noChangeShapeType="1"/>
          </p:cNvSpPr>
          <p:nvPr/>
        </p:nvSpPr>
        <p:spPr bwMode="auto">
          <a:xfrm>
            <a:off x="1219200" y="4572000"/>
            <a:ext cx="1600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481" name="Text Box 29"/>
          <p:cNvSpPr txBox="1">
            <a:spLocks noChangeArrowheads="1"/>
          </p:cNvSpPr>
          <p:nvPr/>
        </p:nvSpPr>
        <p:spPr bwMode="auto">
          <a:xfrm>
            <a:off x="3810000" y="4322763"/>
            <a:ext cx="3254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i="1">
                <a:latin typeface="Arial" charset="0"/>
              </a:rPr>
              <a:t>t</a:t>
            </a:r>
            <a:r>
              <a:rPr lang="en-US" i="1" baseline="-25000">
                <a:latin typeface="Arial" charset="0"/>
              </a:rPr>
              <a:t>f</a:t>
            </a:r>
            <a:endParaRPr lang="en-US" i="1">
              <a:latin typeface="Arial" charset="0"/>
            </a:endParaRPr>
          </a:p>
        </p:txBody>
      </p:sp>
      <p:sp>
        <p:nvSpPr>
          <p:cNvPr id="19482" name="Text Box 30"/>
          <p:cNvSpPr txBox="1">
            <a:spLocks noChangeArrowheads="1"/>
          </p:cNvSpPr>
          <p:nvPr/>
        </p:nvSpPr>
        <p:spPr bwMode="auto">
          <a:xfrm>
            <a:off x="5867400" y="4322763"/>
            <a:ext cx="381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i="1">
                <a:latin typeface="Arial" charset="0"/>
              </a:rPr>
              <a:t>t</a:t>
            </a:r>
            <a:r>
              <a:rPr lang="en-US" i="1" baseline="-25000">
                <a:latin typeface="Arial" charset="0"/>
              </a:rPr>
              <a:t>0</a:t>
            </a:r>
            <a:endParaRPr lang="en-US" i="1">
              <a:latin typeface="Arial" charset="0"/>
            </a:endParaRPr>
          </a:p>
        </p:txBody>
      </p:sp>
      <p:sp>
        <p:nvSpPr>
          <p:cNvPr id="19483" name="Line 31"/>
          <p:cNvSpPr>
            <a:spLocks noChangeShapeType="1"/>
          </p:cNvSpPr>
          <p:nvPr/>
        </p:nvSpPr>
        <p:spPr bwMode="auto">
          <a:xfrm>
            <a:off x="4267200" y="4572000"/>
            <a:ext cx="1600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484" name="Text Box 32"/>
          <p:cNvSpPr txBox="1">
            <a:spLocks noChangeArrowheads="1"/>
          </p:cNvSpPr>
          <p:nvPr/>
        </p:nvSpPr>
        <p:spPr bwMode="auto">
          <a:xfrm>
            <a:off x="685800" y="1905000"/>
            <a:ext cx="4495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>
                <a:latin typeface="Arial" charset="0"/>
              </a:rPr>
              <a:t>scale the parameters</a:t>
            </a:r>
          </a:p>
        </p:txBody>
      </p:sp>
      <p:sp>
        <p:nvSpPr>
          <p:cNvPr id="19485" name="Text Box 33"/>
          <p:cNvSpPr txBox="1">
            <a:spLocks noChangeArrowheads="1"/>
          </p:cNvSpPr>
          <p:nvPr/>
        </p:nvSpPr>
        <p:spPr bwMode="auto">
          <a:xfrm>
            <a:off x="6781800" y="5105400"/>
            <a:ext cx="16827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800">
                <a:latin typeface="Arial" charset="0"/>
              </a:rPr>
              <a:t>Cost function </a:t>
            </a:r>
            <a:r>
              <a:rPr lang="en-US" sz="1800" i="1"/>
              <a:t>J</a:t>
            </a:r>
            <a:endParaRPr lang="en-US" sz="1800">
              <a:latin typeface="Arial" charset="0"/>
            </a:endParaRPr>
          </a:p>
        </p:txBody>
      </p:sp>
      <p:sp>
        <p:nvSpPr>
          <p:cNvPr id="19486" name="Text Box 34"/>
          <p:cNvSpPr txBox="1">
            <a:spLocks noChangeArrowheads="1"/>
          </p:cNvSpPr>
          <p:nvPr/>
        </p:nvSpPr>
        <p:spPr bwMode="auto">
          <a:xfrm>
            <a:off x="4826000" y="930275"/>
            <a:ext cx="44958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endParaRPr lang="en-US">
              <a:latin typeface="Arial" charset="0"/>
            </a:endParaRPr>
          </a:p>
          <a:p>
            <a:r>
              <a:rPr lang="en-US">
                <a:latin typeface="Arial" charset="0"/>
              </a:rPr>
              <a:t>new scaling factors</a:t>
            </a:r>
          </a:p>
        </p:txBody>
      </p:sp>
      <p:pic>
        <p:nvPicPr>
          <p:cNvPr id="19487" name="Picture 35" descr="&#10;image-35.tiff                                                  001D6AA9Tybalt                         C0083CD6: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010400" y="3886200"/>
            <a:ext cx="1790700" cy="40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88" name="Text Box 36"/>
          <p:cNvSpPr txBox="1">
            <a:spLocks noChangeArrowheads="1"/>
          </p:cNvSpPr>
          <p:nvPr/>
        </p:nvSpPr>
        <p:spPr bwMode="auto">
          <a:xfrm>
            <a:off x="304800" y="1295400"/>
            <a:ext cx="2100263" cy="457200"/>
          </a:xfrm>
          <a:prstGeom prst="rect">
            <a:avLst/>
          </a:prstGeom>
          <a:solidFill>
            <a:srgbClr val="E1E0E3"/>
          </a:solidFill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>
                <a:latin typeface="Arial" charset="0"/>
              </a:rPr>
              <a:t>Inverse Model</a:t>
            </a:r>
          </a:p>
        </p:txBody>
      </p:sp>
      <p:sp>
        <p:nvSpPr>
          <p:cNvPr id="19489" name="Rectangle 37"/>
          <p:cNvSpPr>
            <a:spLocks noChangeArrowheads="1"/>
          </p:cNvSpPr>
          <p:nvPr/>
        </p:nvSpPr>
        <p:spPr bwMode="auto">
          <a:xfrm>
            <a:off x="304800" y="1295400"/>
            <a:ext cx="8610600" cy="5410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490" name="Rectangle 38"/>
          <p:cNvSpPr>
            <a:spLocks noChangeArrowheads="1"/>
          </p:cNvSpPr>
          <p:nvPr/>
        </p:nvSpPr>
        <p:spPr bwMode="auto">
          <a:xfrm>
            <a:off x="277813" y="228600"/>
            <a:ext cx="8637587" cy="914400"/>
          </a:xfrm>
          <a:prstGeom prst="rect">
            <a:avLst/>
          </a:prstGeom>
          <a:noFill/>
          <a:ln w="28575">
            <a:solidFill>
              <a:srgbClr val="0000FF"/>
            </a:solidFill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</a:bodyPr>
          <a:lstStyle/>
          <a:p>
            <a:pPr algn="ctr" eaLnBrk="1" hangingPunct="1"/>
            <a:r>
              <a:rPr lang="en-US" sz="2800">
                <a:solidFill>
                  <a:schemeClr val="tx2"/>
                </a:solidFill>
                <a:latin typeface="Verdana" charset="0"/>
              </a:rPr>
              <a:t>Inverse Modeling using Adjoint Model</a:t>
            </a:r>
          </a:p>
        </p:txBody>
      </p:sp>
      <p:pic>
        <p:nvPicPr>
          <p:cNvPr id="19491" name="Picture 37" descr="PastedGraphic-1.pdf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083300" y="6048375"/>
            <a:ext cx="2466975" cy="422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92" name="Picture 39" descr="PastedGraphic-2.pdf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746750" y="5584825"/>
            <a:ext cx="3163888" cy="44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" name="Picture 36" descr="PastedGraphic-3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8"/>
              <a:stretch>
                <a:fillRect/>
              </a:stretch>
            </p:blipFill>
          </mc:Choice>
          <mc:Fallback>
            <p:blipFill>
              <a:blip r:embed="rId9"/>
              <a:stretch>
                <a:fillRect/>
              </a:stretch>
            </p:blipFill>
          </mc:Fallback>
        </mc:AlternateContent>
        <p:spPr>
          <a:xfrm>
            <a:off x="1343660" y="5495290"/>
            <a:ext cx="1295400" cy="520700"/>
          </a:xfrm>
          <a:prstGeom prst="rect">
            <a:avLst/>
          </a:prstGeom>
        </p:spPr>
      </p:pic>
      <p:pic>
        <p:nvPicPr>
          <p:cNvPr id="38" name="Picture 37" descr="PastedGraphic-4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10"/>
              <a:stretch>
                <a:fillRect/>
              </a:stretch>
            </p:blipFill>
          </mc:Choice>
          <mc:Fallback>
            <p:blipFill>
              <a:blip r:embed="rId11"/>
              <a:stretch>
                <a:fillRect/>
              </a:stretch>
            </p:blipFill>
          </mc:Fallback>
        </mc:AlternateContent>
        <p:spPr>
          <a:xfrm>
            <a:off x="4099560" y="5486400"/>
            <a:ext cx="1251950" cy="10896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8" name="Text Box 4"/>
          <p:cNvSpPr txBox="1">
            <a:spLocks noChangeArrowheads="1"/>
          </p:cNvSpPr>
          <p:nvPr/>
        </p:nvSpPr>
        <p:spPr bwMode="auto">
          <a:xfrm>
            <a:off x="203200" y="1287463"/>
            <a:ext cx="52800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b="1"/>
              <a:t>Consider a discrete governing equation</a:t>
            </a:r>
          </a:p>
        </p:txBody>
      </p:sp>
      <p:pic>
        <p:nvPicPr>
          <p:cNvPr id="139275" name="Picture 11" descr="&#10;image-200.pdf                                                  003AFEF5Tybalt                         BBC80D2A: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33438" y="1843088"/>
            <a:ext cx="2036762" cy="411162"/>
          </a:xfrm>
          <a:prstGeom prst="rect">
            <a:avLst/>
          </a:prstGeom>
          <a:noFill/>
        </p:spPr>
      </p:pic>
      <p:sp>
        <p:nvSpPr>
          <p:cNvPr id="139277" name="Text Box 13"/>
          <p:cNvSpPr txBox="1">
            <a:spLocks noChangeArrowheads="1"/>
          </p:cNvSpPr>
          <p:nvPr/>
        </p:nvSpPr>
        <p:spPr bwMode="auto">
          <a:xfrm>
            <a:off x="252413" y="3687763"/>
            <a:ext cx="43910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b="1"/>
              <a:t>The tangent linear model is then</a:t>
            </a:r>
          </a:p>
        </p:txBody>
      </p:sp>
      <p:pic>
        <p:nvPicPr>
          <p:cNvPr id="139278" name="Picture 14" descr="&#10;image-201.pdf                                                  003AFEF5Tybalt                         BBC80D2A: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11213" y="4346575"/>
            <a:ext cx="2600325" cy="449263"/>
          </a:xfrm>
          <a:prstGeom prst="rect">
            <a:avLst/>
          </a:prstGeom>
          <a:noFill/>
        </p:spPr>
      </p:pic>
      <p:sp>
        <p:nvSpPr>
          <p:cNvPr id="139281" name="Text Box 17"/>
          <p:cNvSpPr txBox="1">
            <a:spLocks noChangeArrowheads="1"/>
          </p:cNvSpPr>
          <p:nvPr/>
        </p:nvSpPr>
        <p:spPr bwMode="auto">
          <a:xfrm>
            <a:off x="323850" y="4879975"/>
            <a:ext cx="28908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b="1"/>
              <a:t>We are interested in </a:t>
            </a:r>
          </a:p>
        </p:txBody>
      </p:sp>
      <p:pic>
        <p:nvPicPr>
          <p:cNvPr id="139282" name="Picture 18" descr="&#10;image-202.pdf                                                  003AFEF5Tybalt                         BBC80D2A: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87400" y="5449888"/>
            <a:ext cx="2514600" cy="774700"/>
          </a:xfrm>
          <a:prstGeom prst="rect">
            <a:avLst/>
          </a:prstGeom>
          <a:noFill/>
        </p:spPr>
      </p:pic>
      <p:sp>
        <p:nvSpPr>
          <p:cNvPr id="139284" name="Text Box 20"/>
          <p:cNvSpPr txBox="1">
            <a:spLocks noChangeArrowheads="1"/>
          </p:cNvSpPr>
          <p:nvPr/>
        </p:nvSpPr>
        <p:spPr bwMode="auto">
          <a:xfrm>
            <a:off x="1404938" y="195263"/>
            <a:ext cx="5297487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3200" b="1"/>
              <a:t>Deriving the Discrete Adjoint</a:t>
            </a:r>
          </a:p>
        </p:txBody>
      </p:sp>
      <p:pic>
        <p:nvPicPr>
          <p:cNvPr id="139286" name="Picture 22" descr="&#10;image-235.pdf                                                  003AFEF5Tybalt                         BBC80D2A: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010025" y="1828800"/>
            <a:ext cx="2597150" cy="422275"/>
          </a:xfrm>
          <a:prstGeom prst="rect">
            <a:avLst/>
          </a:prstGeom>
          <a:noFill/>
        </p:spPr>
      </p:pic>
      <p:pic>
        <p:nvPicPr>
          <p:cNvPr id="139287" name="Picture 23" descr="&#10;image-236.pdf                                                  003AFEF5Tybalt                         BBC80D2A: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486150" y="5441950"/>
            <a:ext cx="3638550" cy="777875"/>
          </a:xfrm>
          <a:prstGeom prst="rect">
            <a:avLst/>
          </a:prstGeom>
          <a:noFill/>
        </p:spPr>
      </p:pic>
      <p:sp>
        <p:nvSpPr>
          <p:cNvPr id="139288" name="Text Box 24"/>
          <p:cNvSpPr txBox="1">
            <a:spLocks noChangeArrowheads="1"/>
          </p:cNvSpPr>
          <p:nvPr/>
        </p:nvSpPr>
        <p:spPr bwMode="auto">
          <a:xfrm>
            <a:off x="233363" y="2473325"/>
            <a:ext cx="34417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b="1"/>
              <a:t>Define the local Jacobian</a:t>
            </a:r>
          </a:p>
        </p:txBody>
      </p:sp>
      <p:pic>
        <p:nvPicPr>
          <p:cNvPr id="139289" name="Picture 25" descr="&#10;image-237.pdf                                                  003AFEF5Tybalt                         BBC80D2A: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76275" y="2887663"/>
            <a:ext cx="3259138" cy="7334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434" name="Text Box 2"/>
          <p:cNvSpPr txBox="1">
            <a:spLocks noChangeArrowheads="1"/>
          </p:cNvSpPr>
          <p:nvPr/>
        </p:nvSpPr>
        <p:spPr bwMode="auto">
          <a:xfrm>
            <a:off x="203200" y="1287463"/>
            <a:ext cx="52800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b="1"/>
              <a:t>Consider a discrete governing equation</a:t>
            </a:r>
          </a:p>
        </p:txBody>
      </p:sp>
      <p:pic>
        <p:nvPicPr>
          <p:cNvPr id="146436" name="Picture 4" descr="&#10;image-200.pdf                                                  003AFEF5Tybalt                         BBC80D2A: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33438" y="1843088"/>
            <a:ext cx="2036762" cy="411162"/>
          </a:xfrm>
          <a:prstGeom prst="rect">
            <a:avLst/>
          </a:prstGeom>
          <a:noFill/>
        </p:spPr>
      </p:pic>
      <p:sp>
        <p:nvSpPr>
          <p:cNvPr id="146437" name="Text Box 5"/>
          <p:cNvSpPr txBox="1">
            <a:spLocks noChangeArrowheads="1"/>
          </p:cNvSpPr>
          <p:nvPr/>
        </p:nvSpPr>
        <p:spPr bwMode="auto">
          <a:xfrm>
            <a:off x="252413" y="3687763"/>
            <a:ext cx="43910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b="1"/>
              <a:t>The tangent linear model is then</a:t>
            </a:r>
          </a:p>
        </p:txBody>
      </p:sp>
      <p:pic>
        <p:nvPicPr>
          <p:cNvPr id="146438" name="Picture 6" descr="&#10;image-201.pdf                                                  003AFEF5Tybalt                         BBC80D2A: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11213" y="4346575"/>
            <a:ext cx="2600325" cy="449263"/>
          </a:xfrm>
          <a:prstGeom prst="rect">
            <a:avLst/>
          </a:prstGeom>
          <a:noFill/>
        </p:spPr>
      </p:pic>
      <p:sp>
        <p:nvSpPr>
          <p:cNvPr id="146440" name="Text Box 8"/>
          <p:cNvSpPr txBox="1">
            <a:spLocks noChangeArrowheads="1"/>
          </p:cNvSpPr>
          <p:nvPr/>
        </p:nvSpPr>
        <p:spPr bwMode="auto">
          <a:xfrm>
            <a:off x="323850" y="4879975"/>
            <a:ext cx="28908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b="1"/>
              <a:t>We are interested in </a:t>
            </a:r>
          </a:p>
        </p:txBody>
      </p:sp>
      <p:pic>
        <p:nvPicPr>
          <p:cNvPr id="146441" name="Picture 9" descr="&#10;image-202.pdf                                                  003AFEF5Tybalt                         BBC80D2A: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87400" y="5449888"/>
            <a:ext cx="2514600" cy="774700"/>
          </a:xfrm>
          <a:prstGeom prst="rect">
            <a:avLst/>
          </a:prstGeom>
          <a:noFill/>
        </p:spPr>
      </p:pic>
      <p:sp>
        <p:nvSpPr>
          <p:cNvPr id="146443" name="Text Box 11"/>
          <p:cNvSpPr txBox="1">
            <a:spLocks noChangeArrowheads="1"/>
          </p:cNvSpPr>
          <p:nvPr/>
        </p:nvSpPr>
        <p:spPr bwMode="auto">
          <a:xfrm>
            <a:off x="1404938" y="195263"/>
            <a:ext cx="5297487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3200" b="1"/>
              <a:t>Deriving the Discrete Adjoint</a:t>
            </a:r>
          </a:p>
        </p:txBody>
      </p:sp>
      <p:sp>
        <p:nvSpPr>
          <p:cNvPr id="146445" name="Line 13"/>
          <p:cNvSpPr>
            <a:spLocks noChangeShapeType="1"/>
          </p:cNvSpPr>
          <p:nvPr/>
        </p:nvSpPr>
        <p:spPr bwMode="auto">
          <a:xfrm>
            <a:off x="3910013" y="5248275"/>
            <a:ext cx="2963862" cy="0"/>
          </a:xfrm>
          <a:prstGeom prst="line">
            <a:avLst/>
          </a:prstGeom>
          <a:noFill/>
          <a:ln w="28575">
            <a:solidFill>
              <a:srgbClr val="D52121"/>
            </a:solidFill>
            <a:round/>
            <a:headEnd/>
            <a:tailEnd type="triangle" w="med" len="med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6446" name="Text Box 14"/>
          <p:cNvSpPr txBox="1">
            <a:spLocks noChangeArrowheads="1"/>
          </p:cNvSpPr>
          <p:nvPr/>
        </p:nvSpPr>
        <p:spPr bwMode="auto">
          <a:xfrm>
            <a:off x="7216775" y="5027613"/>
            <a:ext cx="1815220" cy="400110"/>
          </a:xfrm>
          <a:prstGeom prst="rect">
            <a:avLst/>
          </a:prstGeom>
          <a:noFill/>
          <a:ln w="9525">
            <a:solidFill>
              <a:srgbClr val="D52121"/>
            </a:solidFill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000">
                <a:solidFill>
                  <a:srgbClr val="D52121"/>
                </a:solidFill>
              </a:rPr>
              <a:t>(N-1)m</a:t>
            </a:r>
            <a:r>
              <a:rPr lang="en-US" sz="2000" baseline="30000">
                <a:solidFill>
                  <a:srgbClr val="D52121"/>
                </a:solidFill>
              </a:rPr>
              <a:t>3</a:t>
            </a:r>
            <a:r>
              <a:rPr lang="en-US" sz="2000">
                <a:solidFill>
                  <a:srgbClr val="D52121"/>
                </a:solidFill>
              </a:rPr>
              <a:t>+m</a:t>
            </a:r>
            <a:r>
              <a:rPr lang="en-US" sz="2000" baseline="30000">
                <a:solidFill>
                  <a:srgbClr val="D52121"/>
                </a:solidFill>
              </a:rPr>
              <a:t>2</a:t>
            </a:r>
            <a:endParaRPr lang="en-US" sz="2000">
              <a:solidFill>
                <a:srgbClr val="D52121"/>
              </a:solidFill>
            </a:endParaRPr>
          </a:p>
        </p:txBody>
      </p:sp>
      <p:pic>
        <p:nvPicPr>
          <p:cNvPr id="146448" name="Picture 16" descr="&#10;image-235.pdf                                                  003AFEF5Tybalt                         BBC80D2A: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010025" y="1828800"/>
            <a:ext cx="2597150" cy="422275"/>
          </a:xfrm>
          <a:prstGeom prst="rect">
            <a:avLst/>
          </a:prstGeom>
          <a:noFill/>
        </p:spPr>
      </p:pic>
      <p:pic>
        <p:nvPicPr>
          <p:cNvPr id="146449" name="Picture 17" descr="&#10;image-236.pdf                                                  003AFEF5Tybalt                         BBC80D2A: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486150" y="5441950"/>
            <a:ext cx="3638550" cy="777875"/>
          </a:xfrm>
          <a:prstGeom prst="rect">
            <a:avLst/>
          </a:prstGeom>
          <a:noFill/>
        </p:spPr>
      </p:pic>
      <p:sp>
        <p:nvSpPr>
          <p:cNvPr id="146450" name="Text Box 18"/>
          <p:cNvSpPr txBox="1">
            <a:spLocks noChangeArrowheads="1"/>
          </p:cNvSpPr>
          <p:nvPr/>
        </p:nvSpPr>
        <p:spPr bwMode="auto">
          <a:xfrm>
            <a:off x="233363" y="2473325"/>
            <a:ext cx="34417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b="1"/>
              <a:t>Define the local Jacobian</a:t>
            </a:r>
          </a:p>
        </p:txBody>
      </p:sp>
      <p:pic>
        <p:nvPicPr>
          <p:cNvPr id="146451" name="Picture 19" descr="&#10;image-237.pdf                                                  003AFEF5Tybalt                         BBC80D2A: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76275" y="2887663"/>
            <a:ext cx="3259138" cy="7334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482" name="Text Box 2"/>
          <p:cNvSpPr txBox="1">
            <a:spLocks noChangeArrowheads="1"/>
          </p:cNvSpPr>
          <p:nvPr/>
        </p:nvSpPr>
        <p:spPr bwMode="auto">
          <a:xfrm>
            <a:off x="203200" y="1287463"/>
            <a:ext cx="52800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b="1"/>
              <a:t>Consider a discrete governing equation</a:t>
            </a:r>
          </a:p>
        </p:txBody>
      </p:sp>
      <p:sp>
        <p:nvSpPr>
          <p:cNvPr id="148483" name="Text Box 3"/>
          <p:cNvSpPr txBox="1">
            <a:spLocks noChangeArrowheads="1"/>
          </p:cNvSpPr>
          <p:nvPr/>
        </p:nvSpPr>
        <p:spPr bwMode="auto">
          <a:xfrm>
            <a:off x="233363" y="2473325"/>
            <a:ext cx="34417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b="1"/>
              <a:t>Define the local Jacobian</a:t>
            </a:r>
          </a:p>
        </p:txBody>
      </p:sp>
      <p:pic>
        <p:nvPicPr>
          <p:cNvPr id="148484" name="Picture 4" descr="&#10;image-200.pdf                                                  003AFEF5Tybalt                         BBC80D2A: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33438" y="1843088"/>
            <a:ext cx="2036762" cy="411162"/>
          </a:xfrm>
          <a:prstGeom prst="rect">
            <a:avLst/>
          </a:prstGeom>
          <a:noFill/>
        </p:spPr>
      </p:pic>
      <p:sp>
        <p:nvSpPr>
          <p:cNvPr id="148485" name="Text Box 5"/>
          <p:cNvSpPr txBox="1">
            <a:spLocks noChangeArrowheads="1"/>
          </p:cNvSpPr>
          <p:nvPr/>
        </p:nvSpPr>
        <p:spPr bwMode="auto">
          <a:xfrm>
            <a:off x="252413" y="3687763"/>
            <a:ext cx="43910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b="1"/>
              <a:t>The tangent linear model is then</a:t>
            </a:r>
          </a:p>
        </p:txBody>
      </p:sp>
      <p:pic>
        <p:nvPicPr>
          <p:cNvPr id="148486" name="Picture 6" descr="&#10;image-201.pdf                                                  003AFEF5Tybalt                         BBC80D2A: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11213" y="4346575"/>
            <a:ext cx="2600325" cy="449263"/>
          </a:xfrm>
          <a:prstGeom prst="rect">
            <a:avLst/>
          </a:prstGeom>
          <a:noFill/>
        </p:spPr>
      </p:pic>
      <p:sp>
        <p:nvSpPr>
          <p:cNvPr id="148488" name="Text Box 8"/>
          <p:cNvSpPr txBox="1">
            <a:spLocks noChangeArrowheads="1"/>
          </p:cNvSpPr>
          <p:nvPr/>
        </p:nvSpPr>
        <p:spPr bwMode="auto">
          <a:xfrm>
            <a:off x="323850" y="4879975"/>
            <a:ext cx="28908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b="1"/>
              <a:t>We are interested in </a:t>
            </a:r>
          </a:p>
        </p:txBody>
      </p:sp>
      <p:pic>
        <p:nvPicPr>
          <p:cNvPr id="148489" name="Picture 9" descr="&#10;image-202.pdf                                                  003AFEF5Tybalt                         BBC80D2A: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87400" y="5449888"/>
            <a:ext cx="2514600" cy="774700"/>
          </a:xfrm>
          <a:prstGeom prst="rect">
            <a:avLst/>
          </a:prstGeom>
          <a:noFill/>
        </p:spPr>
      </p:pic>
      <p:sp>
        <p:nvSpPr>
          <p:cNvPr id="148490" name="Text Box 10"/>
          <p:cNvSpPr txBox="1">
            <a:spLocks noChangeArrowheads="1"/>
          </p:cNvSpPr>
          <p:nvPr/>
        </p:nvSpPr>
        <p:spPr bwMode="auto">
          <a:xfrm>
            <a:off x="1404938" y="195263"/>
            <a:ext cx="5297487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3200" b="1"/>
              <a:t>Deriving the Discrete Adjoint</a:t>
            </a:r>
          </a:p>
        </p:txBody>
      </p:sp>
      <p:sp>
        <p:nvSpPr>
          <p:cNvPr id="148491" name="Line 11"/>
          <p:cNvSpPr>
            <a:spLocks noChangeShapeType="1"/>
          </p:cNvSpPr>
          <p:nvPr/>
        </p:nvSpPr>
        <p:spPr bwMode="auto">
          <a:xfrm>
            <a:off x="3910013" y="5248275"/>
            <a:ext cx="2963862" cy="0"/>
          </a:xfrm>
          <a:prstGeom prst="line">
            <a:avLst/>
          </a:prstGeom>
          <a:noFill/>
          <a:ln w="28575">
            <a:solidFill>
              <a:srgbClr val="D52121"/>
            </a:solidFill>
            <a:round/>
            <a:headEnd/>
            <a:tailEnd type="triangle" w="med" len="med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8492" name="Text Box 12"/>
          <p:cNvSpPr txBox="1">
            <a:spLocks noChangeArrowheads="1"/>
          </p:cNvSpPr>
          <p:nvPr/>
        </p:nvSpPr>
        <p:spPr bwMode="auto">
          <a:xfrm>
            <a:off x="7216775" y="5017453"/>
            <a:ext cx="1815220" cy="400110"/>
          </a:xfrm>
          <a:prstGeom prst="rect">
            <a:avLst/>
          </a:prstGeom>
          <a:noFill/>
          <a:ln w="9525">
            <a:solidFill>
              <a:srgbClr val="D52121"/>
            </a:solidFill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000">
                <a:solidFill>
                  <a:srgbClr val="D52121"/>
                </a:solidFill>
              </a:rPr>
              <a:t>(N-1)m</a:t>
            </a:r>
            <a:r>
              <a:rPr lang="en-US" sz="2000" baseline="30000">
                <a:solidFill>
                  <a:srgbClr val="D52121"/>
                </a:solidFill>
              </a:rPr>
              <a:t>3</a:t>
            </a:r>
            <a:r>
              <a:rPr lang="en-US" sz="2000">
                <a:solidFill>
                  <a:srgbClr val="D52121"/>
                </a:solidFill>
              </a:rPr>
              <a:t>+m</a:t>
            </a:r>
            <a:r>
              <a:rPr lang="en-US" sz="2000" baseline="30000">
                <a:solidFill>
                  <a:srgbClr val="D52121"/>
                </a:solidFill>
              </a:rPr>
              <a:t>2</a:t>
            </a:r>
            <a:endParaRPr lang="en-US" sz="2000">
              <a:solidFill>
                <a:srgbClr val="D52121"/>
              </a:solidFill>
            </a:endParaRPr>
          </a:p>
        </p:txBody>
      </p:sp>
      <p:pic>
        <p:nvPicPr>
          <p:cNvPr id="148494" name="Picture 14" descr="&#10;image-235.pdf                                                  003AFEF5Tybalt                         BBC80D2A: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010025" y="1828800"/>
            <a:ext cx="2597150" cy="422275"/>
          </a:xfrm>
          <a:prstGeom prst="rect">
            <a:avLst/>
          </a:prstGeom>
          <a:noFill/>
        </p:spPr>
      </p:pic>
      <p:sp>
        <p:nvSpPr>
          <p:cNvPr id="148495" name="Line 15"/>
          <p:cNvSpPr>
            <a:spLocks noChangeShapeType="1"/>
          </p:cNvSpPr>
          <p:nvPr/>
        </p:nvSpPr>
        <p:spPr bwMode="auto">
          <a:xfrm flipH="1">
            <a:off x="3906838" y="6402388"/>
            <a:ext cx="2963862" cy="0"/>
          </a:xfrm>
          <a:prstGeom prst="line">
            <a:avLst/>
          </a:prstGeom>
          <a:noFill/>
          <a:ln w="28575">
            <a:solidFill>
              <a:srgbClr val="D52121"/>
            </a:solidFill>
            <a:round/>
            <a:headEnd/>
            <a:tailEnd type="triangle" w="med" len="med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8496" name="Text Box 16"/>
          <p:cNvSpPr txBox="1">
            <a:spLocks noChangeArrowheads="1"/>
          </p:cNvSpPr>
          <p:nvPr/>
        </p:nvSpPr>
        <p:spPr bwMode="auto">
          <a:xfrm>
            <a:off x="7213600" y="6181725"/>
            <a:ext cx="734696" cy="400110"/>
          </a:xfrm>
          <a:prstGeom prst="rect">
            <a:avLst/>
          </a:prstGeom>
          <a:noFill/>
          <a:ln w="9525">
            <a:solidFill>
              <a:srgbClr val="D52121"/>
            </a:solidFill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000">
                <a:solidFill>
                  <a:srgbClr val="D52121"/>
                </a:solidFill>
              </a:rPr>
              <a:t>Nm</a:t>
            </a:r>
            <a:r>
              <a:rPr lang="en-US" sz="2000" baseline="30000">
                <a:solidFill>
                  <a:srgbClr val="D52121"/>
                </a:solidFill>
              </a:rPr>
              <a:t>2</a:t>
            </a:r>
            <a:endParaRPr lang="en-US" sz="2000">
              <a:solidFill>
                <a:srgbClr val="D52121"/>
              </a:solidFill>
            </a:endParaRPr>
          </a:p>
        </p:txBody>
      </p:sp>
      <p:pic>
        <p:nvPicPr>
          <p:cNvPr id="148497" name="Picture 17" descr="&#10;image-236.pdf                                                  003AFEF5Tybalt                         BBC80D2A: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486150" y="5441950"/>
            <a:ext cx="3638550" cy="777875"/>
          </a:xfrm>
          <a:prstGeom prst="rect">
            <a:avLst/>
          </a:prstGeom>
          <a:noFill/>
        </p:spPr>
      </p:pic>
      <p:pic>
        <p:nvPicPr>
          <p:cNvPr id="148498" name="Picture 18" descr="&#10;image-237.pdf                                                  003AFEF5Tybalt                         BBC80D2A: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76275" y="2887663"/>
            <a:ext cx="3259138" cy="7334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Verdana"/>
        <a:ea typeface=""/>
        <a:cs typeface=""/>
      </a:majorFont>
      <a:minorFont>
        <a:latin typeface="Time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52115</TotalTime>
  <Words>3390</Words>
  <Application>Microsoft PowerPoint</Application>
  <PresentationFormat>On-screen Show (4:3)</PresentationFormat>
  <Paragraphs>616</Paragraphs>
  <Slides>54</Slides>
  <Notes>25</Notes>
  <HiddenSlides>0</HiddenSlides>
  <MMClips>0</MMClips>
  <ScaleCrop>false</ScaleCrop>
  <HeadingPairs>
    <vt:vector size="6" baseType="variant">
      <vt:variant>
        <vt:lpstr>Design Template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54</vt:i4>
      </vt:variant>
    </vt:vector>
  </HeadingPairs>
  <TitlesOfParts>
    <vt:vector size="56" baseType="lpstr">
      <vt:lpstr>Blank Presentation</vt:lpstr>
      <vt:lpstr>Document</vt:lpstr>
      <vt:lpstr>Adjoint clinic Introduction for new users</vt:lpstr>
      <vt:lpstr>Agenda</vt:lpstr>
      <vt:lpstr>Slide 3</vt:lpstr>
      <vt:lpstr>What is an adjoint good and not good for?</vt:lpstr>
      <vt:lpstr>What is an adjoint good and not good for?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Limitations and cautions</vt:lpstr>
      <vt:lpstr>Adjoint model: current features</vt:lpstr>
      <vt:lpstr>Adjoint model: requirements </vt:lpstr>
      <vt:lpstr>Part II: Obtaining the code</vt:lpstr>
      <vt:lpstr>Slide 19</vt:lpstr>
      <vt:lpstr>Part III: setup and input files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  <vt:lpstr>Slide 32</vt:lpstr>
      <vt:lpstr>Slide 33</vt:lpstr>
      <vt:lpstr>Slide 34</vt:lpstr>
      <vt:lpstr>Slide 35</vt:lpstr>
      <vt:lpstr>Part V: Benchmark simulations</vt:lpstr>
      <vt:lpstr>Slide 37</vt:lpstr>
      <vt:lpstr>Slide 38</vt:lpstr>
      <vt:lpstr>Slide 39</vt:lpstr>
      <vt:lpstr>Part VI: Advanced model configuration</vt:lpstr>
      <vt:lpstr>Slide 41</vt:lpstr>
      <vt:lpstr>Part VII: Tracking code changes</vt:lpstr>
      <vt:lpstr>Slide 43</vt:lpstr>
      <vt:lpstr>Using CVS for shared code development</vt:lpstr>
      <vt:lpstr>setup and checkout</vt:lpstr>
      <vt:lpstr>Detect changes in the repository</vt:lpstr>
      <vt:lpstr>Detect changes in the repository</vt:lpstr>
      <vt:lpstr>Tracking your own changes</vt:lpstr>
      <vt:lpstr>See changes in the repository</vt:lpstr>
      <vt:lpstr>Tracking your own changes</vt:lpstr>
      <vt:lpstr>Tracking your own changes</vt:lpstr>
      <vt:lpstr>Get changes from the repository</vt:lpstr>
      <vt:lpstr>Merging</vt:lpstr>
      <vt:lpstr>Resolving conflicts</vt:lpstr>
    </vt:vector>
  </TitlesOfParts>
  <Company>ԋꀀ]蟨</Company>
  <LinksUpToDate>false</LinksUpToDate>
  <SharedDoc>false</SharedDoc>
  <HyperlinksChanged>false</HyperlinksChanged>
  <AppVersion>12.0001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Daven Henze</dc:creator>
  <cp:lastModifiedBy>Daven Henze</cp:lastModifiedBy>
  <cp:revision>1271</cp:revision>
  <cp:lastPrinted>2010-01-15T18:48:27Z</cp:lastPrinted>
  <dcterms:created xsi:type="dcterms:W3CDTF">2011-05-05T12:44:24Z</dcterms:created>
  <dcterms:modified xsi:type="dcterms:W3CDTF">2011-05-07T18:49:45Z</dcterms:modified>
</cp:coreProperties>
</file>